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4" r:id="rId2"/>
  </p:sldMasterIdLst>
  <p:notesMasterIdLst>
    <p:notesMasterId r:id="rId60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11" r:id="rId56"/>
    <p:sldId id="312" r:id="rId57"/>
    <p:sldId id="313" r:id="rId58"/>
    <p:sldId id="314" r:id="rId59"/>
  </p:sldIdLst>
  <p:sldSz cx="12192000" cy="6858000"/>
  <p:notesSz cx="6858000" cy="9144000"/>
  <p:embeddedFontLst>
    <p:embeddedFont>
      <p:font typeface="Arial Narrow" panose="020B0604020202020204" pitchFamily="34" charset="0"/>
      <p:regular r:id="rId61"/>
      <p:bold r:id="rId62"/>
      <p:italic r:id="rId63"/>
      <p:boldItalic r:id="rId64"/>
    </p:embeddedFont>
    <p:embeddedFont>
      <p:font typeface="Calibri" panose="020F0502020204030204" pitchFamily="34" charset="0"/>
      <p:regular r:id="rId65"/>
      <p:bold r:id="rId66"/>
      <p:italic r:id="rId67"/>
      <p:boldItalic r:id="rId68"/>
    </p:embeddedFont>
    <p:embeddedFont>
      <p:font typeface="Century Gothic" panose="020B0502020202020204" pitchFamily="34" charset="0"/>
      <p:regular r:id="rId69"/>
      <p:bold r:id="rId70"/>
      <p:italic r:id="rId71"/>
      <p:boldItalic r:id="rId72"/>
    </p:embeddedFont>
    <p:embeddedFont>
      <p:font typeface="Comic Sans MS" panose="030F0902030302020204" pitchFamily="66" charset="0"/>
      <p:regular r:id="rId73"/>
      <p:bold r:id="rId74"/>
      <p:italic r:id="rId75"/>
      <p:boldItalic r:id="rId76"/>
    </p:embeddedFont>
    <p:embeddedFont>
      <p:font typeface="Poppins" pitchFamily="2" charset="77"/>
      <p:regular r:id="rId77"/>
      <p:bold r:id="rId78"/>
      <p:italic r:id="rId79"/>
      <p:boldItalic r:id="rId8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83" roundtripDataSignature="AMtx7mjPn9YWHQyThLmywUThshVOMmt5C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F77F1F3-7C1E-45A5-97E6-66B16AEE1BD5}">
  <a:tblStyle styleId="{4F77F1F3-7C1E-45A5-97E6-66B16AEE1BD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3.fntdata"/><Relationship Id="rId68" Type="http://schemas.openxmlformats.org/officeDocument/2006/relationships/font" Target="fonts/font8.fntdata"/><Relationship Id="rId84" Type="http://schemas.openxmlformats.org/officeDocument/2006/relationships/presProps" Target="presProp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font" Target="fonts/font14.fntdata"/><Relationship Id="rId79" Type="http://schemas.openxmlformats.org/officeDocument/2006/relationships/font" Target="fonts/font19.fntdata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font" Target="fonts/font4.fntdata"/><Relationship Id="rId69" Type="http://schemas.openxmlformats.org/officeDocument/2006/relationships/font" Target="fonts/font9.fntdata"/><Relationship Id="rId77" Type="http://schemas.openxmlformats.org/officeDocument/2006/relationships/font" Target="fonts/font17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12.fntdata"/><Relationship Id="rId80" Type="http://schemas.openxmlformats.org/officeDocument/2006/relationships/font" Target="fonts/font20.fntdata"/><Relationship Id="rId85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font" Target="fonts/font7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font" Target="fonts/font2.fntdata"/><Relationship Id="rId70" Type="http://schemas.openxmlformats.org/officeDocument/2006/relationships/font" Target="fonts/font10.fntdata"/><Relationship Id="rId75" Type="http://schemas.openxmlformats.org/officeDocument/2006/relationships/font" Target="fonts/font15.fntdata"/><Relationship Id="rId83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notesMaster" Target="notesMasters/notesMaster1.xml"/><Relationship Id="rId65" Type="http://schemas.openxmlformats.org/officeDocument/2006/relationships/font" Target="fonts/font5.fntdata"/><Relationship Id="rId73" Type="http://schemas.openxmlformats.org/officeDocument/2006/relationships/font" Target="fonts/font13.fntdata"/><Relationship Id="rId78" Type="http://schemas.openxmlformats.org/officeDocument/2006/relationships/font" Target="fonts/font18.fntdata"/><Relationship Id="rId86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font" Target="fonts/font16.fntdata"/><Relationship Id="rId7" Type="http://schemas.openxmlformats.org/officeDocument/2006/relationships/slide" Target="slides/slide5.xml"/><Relationship Id="rId71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font" Target="fonts/font6.fntdata"/><Relationship Id="rId87" Type="http://schemas.openxmlformats.org/officeDocument/2006/relationships/tableStyles" Target="tableStyles.xml"/><Relationship Id="rId61" Type="http://schemas.openxmlformats.org/officeDocument/2006/relationships/font" Target="fonts/font1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E:\STEMI\Young%20MI\Young%20MI%20v7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E:\STEMI\Young%20MI\Young%20MI%20v7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dirty="0"/>
              <a:t>TN STEMI Program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AZ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8E4-4375-91AB-13D4D579B04B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8E4-4375-91AB-13D4D579B04B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8E4-4375-91AB-13D4D579B04B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8E4-4375-91AB-13D4D579B04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AZ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'Young MI TN'!$S$4:$T$4</c:f>
              <c:strCache>
                <c:ptCount val="2"/>
                <c:pt idx="0">
                  <c:v> &lt;=45 </c:v>
                </c:pt>
                <c:pt idx="1">
                  <c:v> &gt;45 </c:v>
                </c:pt>
              </c:strCache>
            </c:strRef>
          </c:cat>
          <c:val>
            <c:numRef>
              <c:f>'Young MI TN'!$S$7:$T$7</c:f>
              <c:numCache>
                <c:formatCode>_(* #,##0_);_(* \(#,##0\);_(* "-"??_);_(@_)</c:formatCode>
                <c:ptCount val="2"/>
                <c:pt idx="0">
                  <c:v>591</c:v>
                </c:pt>
                <c:pt idx="1">
                  <c:v>1829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8E4-4375-91AB-13D4D579B0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A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AZ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dirty="0"/>
              <a:t>STEMI Gujarat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AZ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165-411D-A3A3-97DBB4F28D8C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165-411D-A3A3-97DBB4F28D8C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165-411D-A3A3-97DBB4F28D8C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165-411D-A3A3-97DBB4F28D8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AZ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'Young MI Gujarat'!$S$4:$T$4</c:f>
              <c:strCache>
                <c:ptCount val="2"/>
                <c:pt idx="0">
                  <c:v> &lt;=45 </c:v>
                </c:pt>
                <c:pt idx="1">
                  <c:v> &gt;45 </c:v>
                </c:pt>
              </c:strCache>
            </c:strRef>
          </c:cat>
          <c:val>
            <c:numRef>
              <c:f>'Young MI Gujarat'!$S$7:$T$7</c:f>
              <c:numCache>
                <c:formatCode>_(* #,##0_);_(* \(#,##0\);_(* "-"??_);_(@_)</c:formatCode>
                <c:ptCount val="2"/>
                <c:pt idx="0">
                  <c:v>246</c:v>
                </c:pt>
                <c:pt idx="1">
                  <c:v>1002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165-411D-A3A3-97DBB4F28D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A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AZ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0.43467</cdr:x>
      <cdr:y>0.07964</cdr:y>
    </cdr:from>
    <cdr:to>
      <cdr:x>0.60338</cdr:x>
      <cdr:y>0.15198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517B5AFA-C0B7-4E84-90AF-B06139E9B8E2}"/>
            </a:ext>
          </a:extLst>
        </cdr:cNvPr>
        <cdr:cNvSpPr txBox="1"/>
      </cdr:nvSpPr>
      <cdr:spPr>
        <a:xfrm xmlns:a="http://schemas.openxmlformats.org/drawingml/2006/main">
          <a:off x="1825680" y="293794"/>
          <a:ext cx="708623" cy="2668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fld id="{C058E956-944D-4364-8E56-0FEEC90F9BE3}" type="TxLink">
            <a:rPr lang="en-US" sz="1400" b="0" i="0" u="none" strike="noStrike">
              <a:solidFill>
                <a:srgbClr val="000000"/>
              </a:solidFill>
              <a:latin typeface="Century Gothic" panose="020B0502020202020204" pitchFamily="34" charset="0"/>
              <a:cs typeface="Calibri"/>
            </a:rPr>
            <a:pPr/>
            <a:t> 2,420 </a:t>
          </a:fld>
          <a:endParaRPr lang="en-IN" sz="1400" b="0" dirty="0">
            <a:latin typeface="Century Gothic" panose="020B0502020202020204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0.43427</cdr:x>
      <cdr:y>0.07075</cdr:y>
    </cdr:from>
    <cdr:to>
      <cdr:x>0.60209</cdr:x>
      <cdr:y>0.13296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63E9B197-13F3-4FC9-969F-36B404465991}"/>
            </a:ext>
          </a:extLst>
        </cdr:cNvPr>
        <cdr:cNvSpPr txBox="1"/>
      </cdr:nvSpPr>
      <cdr:spPr>
        <a:xfrm xmlns:a="http://schemas.openxmlformats.org/drawingml/2006/main">
          <a:off x="1833685" y="278748"/>
          <a:ext cx="708623" cy="2451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fld id="{959160AF-8836-4FE3-87B9-21F14ED7B798}" type="TxLink">
            <a:rPr lang="en-US" sz="1400" b="0" i="0" u="none" strike="noStrike">
              <a:solidFill>
                <a:srgbClr val="000000"/>
              </a:solidFill>
              <a:latin typeface="Century Gothic" panose="020B0502020202020204" pitchFamily="34" charset="0"/>
              <a:cs typeface="Calibri"/>
            </a:rPr>
            <a:pPr/>
            <a:t> 1,248 </a:t>
          </a:fld>
          <a:endParaRPr lang="en-IN" sz="1400" b="0" dirty="0">
            <a:latin typeface="Century Gothic" panose="020B0502020202020204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I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7" name="Google Shape;377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>
                <a:latin typeface="Arial"/>
                <a:ea typeface="Arial"/>
                <a:cs typeface="Arial"/>
                <a:sym typeface="Arial"/>
              </a:rPr>
              <a:t>23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23:notes"/>
          <p:cNvSpPr txBox="1"/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477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78" name="Google Shape;478;p2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9" name="Google Shape;489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7" name="Google Shape;537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2" name="Google Shape;622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623;p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34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0" name="Google Shape;660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36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4" name="Google Shape;674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IN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5" name="Google Shape;17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4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6" name="Google Shape;726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5" name="Google Shape;745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p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43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8" name="Google Shape;808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7" name="Google Shape;817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9" name="Google Shape;829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6" name="Google Shape;836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8" name="Google Shape;848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4" name="Google Shape;864;p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Google Shape;865;p5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52</a:t>
            </a:fld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2" name="Google Shape;892;p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3" name="Google Shape;893;p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I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53</a:t>
            </a:fld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3" name="Google Shape;943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p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p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Google Shape;992;p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61" descr="SFL_PPT_R4-01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61"/>
          <p:cNvSpPr txBox="1">
            <a:spLocks noGrp="1"/>
          </p:cNvSpPr>
          <p:nvPr>
            <p:ph type="title"/>
          </p:nvPr>
        </p:nvSpPr>
        <p:spPr>
          <a:xfrm>
            <a:off x="508000" y="3252790"/>
            <a:ext cx="9042400" cy="709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61"/>
          <p:cNvSpPr txBox="1">
            <a:spLocks noGrp="1"/>
          </p:cNvSpPr>
          <p:nvPr>
            <p:ph type="body" idx="1"/>
          </p:nvPr>
        </p:nvSpPr>
        <p:spPr>
          <a:xfrm>
            <a:off x="508000" y="2209803"/>
            <a:ext cx="9042400" cy="1042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spcBef>
                <a:spcPts val="720"/>
              </a:spcBef>
              <a:spcAft>
                <a:spcPts val="0"/>
              </a:spcAft>
              <a:buClr>
                <a:srgbClr val="741474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74147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61"/>
          <p:cNvSpPr txBox="1"/>
          <p:nvPr/>
        </p:nvSpPr>
        <p:spPr>
          <a:xfrm>
            <a:off x="253999" y="6375521"/>
            <a:ext cx="7924801" cy="36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050" b="0" i="0" u="none" strike="noStrike" cap="none" dirty="0">
                <a:solidFill>
                  <a:srgbClr val="660066"/>
                </a:solidFill>
                <a:latin typeface="Calibri"/>
                <a:ea typeface="Calibri"/>
                <a:cs typeface="Calibri"/>
                <a:sym typeface="Calibri"/>
              </a:rPr>
              <a:t>Stent-Save a Life! is an initiative of the not-for-profit organisation We CARE Alliance. </a:t>
            </a:r>
            <a:endParaRPr sz="1600" dirty="0"/>
          </a:p>
        </p:txBody>
      </p:sp>
      <p:sp>
        <p:nvSpPr>
          <p:cNvPr id="15" name="Google Shape;15;p61"/>
          <p:cNvSpPr/>
          <p:nvPr/>
        </p:nvSpPr>
        <p:spPr>
          <a:xfrm>
            <a:off x="1727200" y="4800600"/>
            <a:ext cx="4978400" cy="990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Google Shape;16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1966" y="105938"/>
            <a:ext cx="1545234" cy="1405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bg>
      <p:bgPr>
        <a:solidFill>
          <a:schemeClr val="lt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67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6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67"/>
          <p:cNvSpPr txBox="1"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Poppins"/>
              <a:buNone/>
              <a:defRPr sz="8000" b="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67"/>
          <p:cNvSpPr txBox="1"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67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67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67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  <p:cxnSp>
        <p:nvCxnSpPr>
          <p:cNvPr id="88" name="Google Shape;88;p67"/>
          <p:cNvCxnSpPr/>
          <p:nvPr/>
        </p:nvCxnSpPr>
        <p:spPr>
          <a:xfrm>
            <a:off x="1207658" y="4343400"/>
            <a:ext cx="987552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89" name="Google Shape;89;p6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999126" y="23565"/>
            <a:ext cx="1187119" cy="5016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68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6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68"/>
          <p:cNvSpPr txBox="1"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Poppins"/>
              <a:buNone/>
              <a:defRPr sz="80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68"/>
          <p:cNvSpPr txBox="1"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95" name="Google Shape;95;p68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68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68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  <p:cxnSp>
        <p:nvCxnSpPr>
          <p:cNvPr id="98" name="Google Shape;98;p68"/>
          <p:cNvCxnSpPr/>
          <p:nvPr/>
        </p:nvCxnSpPr>
        <p:spPr>
          <a:xfrm>
            <a:off x="1207658" y="4343400"/>
            <a:ext cx="987552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70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70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70"/>
          <p:cNvSpPr txBox="1"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Poppins"/>
              <a:buNone/>
              <a:defRPr sz="3600" b="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03" name="Google Shape;103;p70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15" y="0"/>
            <a:ext cx="12191985" cy="4915076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104" name="Google Shape;104;p70"/>
          <p:cNvSpPr txBox="1">
            <a:spLocks noGrp="1"/>
          </p:cNvSpPr>
          <p:nvPr>
            <p:ph type="body" idx="1"/>
          </p:nvPr>
        </p:nvSpPr>
        <p:spPr>
          <a:xfrm>
            <a:off x="1097280" y="5907023"/>
            <a:ext cx="10113264" cy="594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05" name="Google Shape;105;p70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70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70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71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71"/>
          <p:cNvSpPr txBox="1">
            <a:spLocks noGrp="1"/>
          </p:cNvSpPr>
          <p:nvPr>
            <p:ph type="body" idx="1"/>
          </p:nvPr>
        </p:nvSpPr>
        <p:spPr>
          <a:xfrm>
            <a:off x="1097279" y="1845734"/>
            <a:ext cx="493776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111" name="Google Shape;111;p71"/>
          <p:cNvSpPr txBox="1">
            <a:spLocks noGrp="1"/>
          </p:cNvSpPr>
          <p:nvPr>
            <p:ph type="body" idx="2"/>
          </p:nvPr>
        </p:nvSpPr>
        <p:spPr>
          <a:xfrm>
            <a:off x="6217920" y="1845735"/>
            <a:ext cx="493776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112" name="Google Shape;112;p71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71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71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72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72"/>
          <p:cNvSpPr txBox="1"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 b="0" cap="none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72"/>
          <p:cNvSpPr txBox="1">
            <a:spLocks noGrp="1"/>
          </p:cNvSpPr>
          <p:nvPr>
            <p:ph type="body" idx="2"/>
          </p:nvPr>
        </p:nvSpPr>
        <p:spPr>
          <a:xfrm>
            <a:off x="1097280" y="2582334"/>
            <a:ext cx="4937760" cy="33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119" name="Google Shape;119;p72"/>
          <p:cNvSpPr txBox="1">
            <a:spLocks noGrp="1"/>
          </p:cNvSpPr>
          <p:nvPr>
            <p:ph type="body" idx="3"/>
          </p:nvPr>
        </p:nvSpPr>
        <p:spPr>
          <a:xfrm>
            <a:off x="6217920" y="1846052"/>
            <a:ext cx="4937760" cy="736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 b="0" cap="none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72"/>
          <p:cNvSpPr txBox="1">
            <a:spLocks noGrp="1"/>
          </p:cNvSpPr>
          <p:nvPr>
            <p:ph type="body" idx="4"/>
          </p:nvPr>
        </p:nvSpPr>
        <p:spPr>
          <a:xfrm>
            <a:off x="6217920" y="2582334"/>
            <a:ext cx="4937760" cy="33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121" name="Google Shape;121;p72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72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72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3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73"/>
          <p:cNvSpPr txBox="1">
            <a:spLocks noGrp="1"/>
          </p:cNvSpPr>
          <p:nvPr>
            <p:ph type="body" idx="1"/>
          </p:nvPr>
        </p:nvSpPr>
        <p:spPr>
          <a:xfrm rot="5400000">
            <a:off x="4114800" y="-1171786"/>
            <a:ext cx="4023360" cy="100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127" name="Google Shape;127;p73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73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73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_TITLE_AND_VERTICAL_TEXT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7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74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74"/>
          <p:cNvSpPr txBox="1">
            <a:spLocks noGrp="1"/>
          </p:cNvSpPr>
          <p:nvPr>
            <p:ph type="title"/>
          </p:nvPr>
        </p:nvSpPr>
        <p:spPr>
          <a:xfrm rot="5400000">
            <a:off x="7160640" y="1979039"/>
            <a:ext cx="5757421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74"/>
          <p:cNvSpPr txBox="1">
            <a:spLocks noGrp="1"/>
          </p:cNvSpPr>
          <p:nvPr>
            <p:ph type="body" idx="1"/>
          </p:nvPr>
        </p:nvSpPr>
        <p:spPr>
          <a:xfrm rot="5400000">
            <a:off x="1826639" y="-573661"/>
            <a:ext cx="5757422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135" name="Google Shape;135;p74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74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74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69" descr="SFL_PPT_R4-05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69"/>
          <p:cNvSpPr txBox="1">
            <a:spLocks noGrp="1"/>
          </p:cNvSpPr>
          <p:nvPr>
            <p:ph type="title"/>
          </p:nvPr>
        </p:nvSpPr>
        <p:spPr>
          <a:xfrm>
            <a:off x="2032000" y="274638"/>
            <a:ext cx="9855200" cy="986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rgbClr val="74147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69"/>
          <p:cNvSpPr txBox="1">
            <a:spLocks noGrp="1"/>
          </p:cNvSpPr>
          <p:nvPr>
            <p:ph type="body" idx="1"/>
          </p:nvPr>
        </p:nvSpPr>
        <p:spPr>
          <a:xfrm>
            <a:off x="914400" y="1600200"/>
            <a:ext cx="10972800" cy="4648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74147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rgbClr val="741472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rgbClr val="74147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741472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741472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1" name="Google Shape;21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94914"/>
            <a:ext cx="1403837" cy="1276686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9"/>
          <p:cNvSpPr/>
          <p:nvPr/>
        </p:nvSpPr>
        <p:spPr>
          <a:xfrm>
            <a:off x="0" y="6019803"/>
            <a:ext cx="5512309" cy="858223"/>
          </a:xfrm>
          <a:prstGeom prst="rect">
            <a:avLst/>
          </a:prstGeom>
          <a:solidFill>
            <a:srgbClr val="660066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69"/>
          <p:cNvSpPr/>
          <p:nvPr/>
        </p:nvSpPr>
        <p:spPr>
          <a:xfrm>
            <a:off x="5512309" y="5999780"/>
            <a:ext cx="6263912" cy="858223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" name="Google Shape;24;p6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73996" y="5867398"/>
            <a:ext cx="1037004" cy="990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6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12311" y="6019800"/>
            <a:ext cx="1606260" cy="822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6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18569" y="6172200"/>
            <a:ext cx="1664688" cy="498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6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36000" y="5867400"/>
            <a:ext cx="1252541" cy="990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6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825105" y="6060116"/>
            <a:ext cx="1147695" cy="58931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69"/>
          <p:cNvSpPr/>
          <p:nvPr/>
        </p:nvSpPr>
        <p:spPr>
          <a:xfrm>
            <a:off x="11756954" y="6019803"/>
            <a:ext cx="435047" cy="858223"/>
          </a:xfrm>
          <a:prstGeom prst="rect">
            <a:avLst/>
          </a:prstGeom>
          <a:solidFill>
            <a:srgbClr val="660066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31;p75" descr="SFL_PPT_R4-02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75"/>
          <p:cNvSpPr txBox="1">
            <a:spLocks noGrp="1"/>
          </p:cNvSpPr>
          <p:nvPr>
            <p:ph type="ctrTitle"/>
          </p:nvPr>
        </p:nvSpPr>
        <p:spPr>
          <a:xfrm>
            <a:off x="3149600" y="2892428"/>
            <a:ext cx="8534400" cy="841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74147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75"/>
          <p:cNvSpPr txBox="1">
            <a:spLocks noGrp="1"/>
          </p:cNvSpPr>
          <p:nvPr>
            <p:ph type="subTitle" idx="1"/>
          </p:nvPr>
        </p:nvSpPr>
        <p:spPr>
          <a:xfrm>
            <a:off x="3860800" y="3810000"/>
            <a:ext cx="71120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360"/>
              </a:spcBef>
              <a:spcAft>
                <a:spcPts val="0"/>
              </a:spcAft>
              <a:buClr>
                <a:srgbClr val="0C0C0C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76" descr="SFL_PPT_R4-03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76"/>
          <p:cNvSpPr txBox="1">
            <a:spLocks noGrp="1"/>
          </p:cNvSpPr>
          <p:nvPr>
            <p:ph type="title"/>
          </p:nvPr>
        </p:nvSpPr>
        <p:spPr>
          <a:xfrm>
            <a:off x="7112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74147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p76"/>
          <p:cNvSpPr txBox="1">
            <a:spLocks noGrp="1"/>
          </p:cNvSpPr>
          <p:nvPr>
            <p:ph type="body" idx="1"/>
          </p:nvPr>
        </p:nvSpPr>
        <p:spPr>
          <a:xfrm>
            <a:off x="711200" y="1600201"/>
            <a:ext cx="10972800" cy="43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74147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rgbClr val="741472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rgbClr val="74147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741472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741472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Header">
  <p:cSld name="1_Section 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77" descr="SFL_PPT_R4-01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77"/>
          <p:cNvSpPr txBox="1">
            <a:spLocks noGrp="1"/>
          </p:cNvSpPr>
          <p:nvPr>
            <p:ph type="body" idx="1"/>
          </p:nvPr>
        </p:nvSpPr>
        <p:spPr>
          <a:xfrm>
            <a:off x="609600" y="2819403"/>
            <a:ext cx="9042400" cy="1042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spcBef>
                <a:spcPts val="720"/>
              </a:spcBef>
              <a:spcAft>
                <a:spcPts val="0"/>
              </a:spcAft>
              <a:buClr>
                <a:srgbClr val="741474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74147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77"/>
          <p:cNvSpPr txBox="1"/>
          <p:nvPr/>
        </p:nvSpPr>
        <p:spPr>
          <a:xfrm>
            <a:off x="304801" y="6227802"/>
            <a:ext cx="7924801" cy="40011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000">
                <a:solidFill>
                  <a:srgbClr val="660066"/>
                </a:solidFill>
                <a:latin typeface="Calibri"/>
                <a:ea typeface="Calibri"/>
                <a:cs typeface="Calibri"/>
                <a:sym typeface="Calibri"/>
              </a:rPr>
              <a:t>Stent-Save a Life! is a joint initiative between Cardiovascular Solutions for Life, the European Association of Percutaneous Cardiovascular Interventions (EAPCI), a registered branch of the European Society of Cardiology (ESC), and EuroPCR. </a:t>
            </a:r>
            <a:endParaRPr/>
          </a:p>
        </p:txBody>
      </p:sp>
      <p:sp>
        <p:nvSpPr>
          <p:cNvPr id="42" name="Google Shape;42;p77"/>
          <p:cNvSpPr/>
          <p:nvPr/>
        </p:nvSpPr>
        <p:spPr>
          <a:xfrm>
            <a:off x="1524000" y="4724400"/>
            <a:ext cx="5689600" cy="11430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63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63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63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63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63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64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Poppins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64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Font typeface="Courier New"/>
              <a:buChar char="o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Font typeface="Noto Sans Symbols"/>
              <a:buChar char="▪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rial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rial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62" name="Google Shape;62;p64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4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4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65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7" name="Google Shape;67;p65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65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65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OBJECT_WITH_CAPTIO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66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66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66"/>
          <p:cNvSpPr txBox="1"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Poppins"/>
              <a:buNone/>
              <a:defRPr sz="3600" b="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66"/>
          <p:cNvSpPr txBox="1">
            <a:spLocks noGrp="1"/>
          </p:cNvSpPr>
          <p:nvPr>
            <p:ph type="body" idx="1"/>
          </p:nvPr>
        </p:nvSpPr>
        <p:spPr>
          <a:xfrm>
            <a:off x="4800600" y="731520"/>
            <a:ext cx="649224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75" name="Google Shape;75;p66"/>
          <p:cNvSpPr txBox="1">
            <a:spLocks noGrp="1"/>
          </p:cNvSpPr>
          <p:nvPr>
            <p:ph type="body" idx="2"/>
          </p:nvPr>
        </p:nvSpPr>
        <p:spPr>
          <a:xfrm>
            <a:off x="457200" y="2926080"/>
            <a:ext cx="3200400" cy="3379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6" name="Google Shape;76;p66"/>
          <p:cNvSpPr txBox="1">
            <a:spLocks noGrp="1"/>
          </p:cNvSpPr>
          <p:nvPr>
            <p:ph type="dt" idx="10"/>
          </p:nvPr>
        </p:nvSpPr>
        <p:spPr>
          <a:xfrm>
            <a:off x="465512" y="6459785"/>
            <a:ext cx="2618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66"/>
          <p:cNvSpPr txBox="1">
            <a:spLocks noGrp="1"/>
          </p:cNvSpPr>
          <p:nvPr>
            <p:ph type="ftr" idx="11"/>
          </p:nvPr>
        </p:nvSpPr>
        <p:spPr>
          <a:xfrm>
            <a:off x="4800600" y="6459785"/>
            <a:ext cx="4648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66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  <p:pic>
        <p:nvPicPr>
          <p:cNvPr id="79" name="Google Shape;79;p6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999126" y="23565"/>
            <a:ext cx="1187119" cy="5016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 spd="slow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2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62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62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Poppins"/>
              <a:buNone/>
              <a:defRPr sz="4800" b="0" i="0" u="none" strike="noStrike" cap="none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7" name="Google Shape;47;p62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  <a:defRPr sz="2000" b="0" i="0" u="none" strike="noStrike" cap="none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800" b="0" i="0" u="none" strike="noStrike" cap="none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62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p62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Google Shape;50;p62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  <p:cxnSp>
        <p:nvCxnSpPr>
          <p:cNvPr id="51" name="Google Shape;51;p62"/>
          <p:cNvCxnSpPr/>
          <p:nvPr/>
        </p:nvCxnSpPr>
        <p:spPr>
          <a:xfrm>
            <a:off x="1193532" y="1737845"/>
            <a:ext cx="996696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52" name="Google Shape;52;p6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999126" y="23565"/>
            <a:ext cx="1187119" cy="50161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3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11" Type="http://schemas.openxmlformats.org/officeDocument/2006/relationships/image" Target="../media/image38.png"/><Relationship Id="rId5" Type="http://schemas.openxmlformats.org/officeDocument/2006/relationships/image" Target="../media/image34.png"/><Relationship Id="rId10" Type="http://schemas.openxmlformats.org/officeDocument/2006/relationships/image" Target="../media/image37.png"/><Relationship Id="rId4" Type="http://schemas.openxmlformats.org/officeDocument/2006/relationships/image" Target="../media/image33.png"/><Relationship Id="rId9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chart" Target="../charts/char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50.png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57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17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7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8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png"/><Relationship Id="rId5" Type="http://schemas.openxmlformats.org/officeDocument/2006/relationships/image" Target="../media/image82.jpg"/><Relationship Id="rId4" Type="http://schemas.openxmlformats.org/officeDocument/2006/relationships/image" Target="../media/image8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3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3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"/>
          <p:cNvSpPr txBox="1"/>
          <p:nvPr/>
        </p:nvSpPr>
        <p:spPr>
          <a:xfrm>
            <a:off x="382616" y="5511799"/>
            <a:ext cx="144780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IN" sz="1600" b="0" i="1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Endorsed by</a:t>
            </a:r>
            <a:endParaRPr/>
          </a:p>
        </p:txBody>
      </p:sp>
      <p:pic>
        <p:nvPicPr>
          <p:cNvPr id="144" name="Google Shape;14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52888" y="5394753"/>
            <a:ext cx="1347515" cy="722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52800" y="5495024"/>
            <a:ext cx="1524000" cy="451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45545" y="5339761"/>
            <a:ext cx="1105930" cy="1010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20221" y="5584118"/>
            <a:ext cx="1105930" cy="507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994899" y="5110730"/>
            <a:ext cx="875771" cy="1294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847639" y="196844"/>
            <a:ext cx="1602071" cy="1111314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"/>
          <p:cNvSpPr txBox="1"/>
          <p:nvPr/>
        </p:nvSpPr>
        <p:spPr>
          <a:xfrm>
            <a:off x="382616" y="2920781"/>
            <a:ext cx="9099343" cy="1232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Calibri"/>
              <a:buNone/>
            </a:pPr>
            <a:endParaRPr sz="2000" b="1" dirty="0">
              <a:solidFill>
                <a:srgbClr val="262626"/>
              </a:solidFill>
              <a:latin typeface="+mj-lt"/>
              <a:ea typeface="Poppins"/>
              <a:cs typeface="Poppins"/>
              <a:sym typeface="Poppins"/>
            </a:endParaRPr>
          </a:p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Calibri"/>
              <a:buNone/>
            </a:pPr>
            <a:endParaRPr sz="2000" b="1" i="0" u="none" strike="noStrike" cap="none" dirty="0">
              <a:solidFill>
                <a:srgbClr val="262626"/>
              </a:solidFill>
              <a:latin typeface="+mj-lt"/>
              <a:ea typeface="Poppins"/>
              <a:cs typeface="Poppins"/>
              <a:sym typeface="Poppins"/>
            </a:endParaRPr>
          </a:p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Calibri"/>
              <a:buNone/>
            </a:pPr>
            <a:endParaRPr sz="2000" b="1" dirty="0">
              <a:solidFill>
                <a:srgbClr val="262626"/>
              </a:solidFill>
              <a:latin typeface="+mj-lt"/>
              <a:ea typeface="Poppins"/>
              <a:cs typeface="Poppins"/>
              <a:sym typeface="Poppins"/>
            </a:endParaRPr>
          </a:p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Poppins"/>
              <a:buNone/>
            </a:pPr>
            <a:r>
              <a:rPr lang="en-IN" sz="2400" b="1" kern="1200" dirty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sym typeface="Poppins"/>
              </a:rPr>
              <a:t>Dr Thomas Alexander</a:t>
            </a:r>
            <a:endParaRPr sz="2400" b="1" kern="1200" dirty="0">
              <a:solidFill>
                <a:schemeClr val="tx1">
                  <a:lumMod val="65000"/>
                  <a:lumOff val="35000"/>
                </a:schemeClr>
              </a:solidFill>
              <a:ea typeface="+mj-ea"/>
            </a:endParaRPr>
          </a:p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Poppins"/>
              <a:buNone/>
            </a:pPr>
            <a:r>
              <a:rPr lang="en-IN" sz="2000" b="0" i="0" u="none" strike="noStrike" cap="none" dirty="0">
                <a:solidFill>
                  <a:srgbClr val="262626"/>
                </a:solidFill>
                <a:latin typeface="+mj-lt"/>
                <a:ea typeface="Poppins"/>
                <a:cs typeface="Poppins"/>
                <a:sym typeface="Poppins"/>
              </a:rPr>
              <a:t>Director STEMI India </a:t>
            </a:r>
            <a:endParaRPr dirty="0">
              <a:latin typeface="+mj-lt"/>
            </a:endParaRPr>
          </a:p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Poppins"/>
              <a:buNone/>
            </a:pPr>
            <a:r>
              <a:rPr lang="en-IN" sz="2000" b="0" i="0" u="none" strike="noStrike" cap="none" dirty="0">
                <a:solidFill>
                  <a:srgbClr val="262626"/>
                </a:solidFill>
                <a:latin typeface="+mj-lt"/>
                <a:ea typeface="Poppins"/>
                <a:cs typeface="Poppins"/>
                <a:sym typeface="Poppins"/>
              </a:rPr>
              <a:t>Co-Chairman, Stent - Save a Life!, and</a:t>
            </a:r>
            <a:endParaRPr dirty="0">
              <a:latin typeface="+mj-lt"/>
            </a:endParaRPr>
          </a:p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Poppins"/>
              <a:buNone/>
            </a:pPr>
            <a:r>
              <a:rPr lang="en-IN" sz="2000" dirty="0">
                <a:solidFill>
                  <a:srgbClr val="262626"/>
                </a:solidFill>
                <a:latin typeface="+mj-lt"/>
                <a:ea typeface="Poppins"/>
                <a:cs typeface="Poppins"/>
                <a:sym typeface="Poppins"/>
              </a:rPr>
              <a:t>Head of Cardiology, </a:t>
            </a:r>
            <a:r>
              <a:rPr lang="en-IN" sz="2000" dirty="0" err="1">
                <a:solidFill>
                  <a:srgbClr val="262626"/>
                </a:solidFill>
                <a:latin typeface="+mj-lt"/>
                <a:ea typeface="Poppins"/>
                <a:cs typeface="Poppins"/>
                <a:sym typeface="Poppins"/>
              </a:rPr>
              <a:t>Kovai</a:t>
            </a:r>
            <a:r>
              <a:rPr lang="en-IN" sz="2000" dirty="0">
                <a:solidFill>
                  <a:srgbClr val="262626"/>
                </a:solidFill>
                <a:latin typeface="+mj-lt"/>
                <a:ea typeface="Poppins"/>
                <a:cs typeface="Poppins"/>
                <a:sym typeface="Poppins"/>
              </a:rPr>
              <a:t> Medical </a:t>
            </a:r>
            <a:r>
              <a:rPr lang="en-IN" sz="2000" dirty="0" err="1">
                <a:solidFill>
                  <a:srgbClr val="262626"/>
                </a:solidFill>
                <a:latin typeface="+mj-lt"/>
                <a:ea typeface="Poppins"/>
                <a:cs typeface="Poppins"/>
                <a:sym typeface="Poppins"/>
              </a:rPr>
              <a:t>Center</a:t>
            </a:r>
            <a:r>
              <a:rPr lang="en-IN" sz="2000" dirty="0">
                <a:solidFill>
                  <a:srgbClr val="262626"/>
                </a:solidFill>
                <a:latin typeface="+mj-lt"/>
                <a:ea typeface="Poppins"/>
                <a:cs typeface="Poppins"/>
                <a:sym typeface="Poppins"/>
              </a:rPr>
              <a:t> and Hospital, Coimbatore, India</a:t>
            </a:r>
            <a:endParaRPr sz="2000" b="0" i="0" u="none" strike="noStrike" cap="none" dirty="0">
              <a:solidFill>
                <a:srgbClr val="262626"/>
              </a:solidFill>
              <a:latin typeface="+mj-lt"/>
              <a:ea typeface="Poppins"/>
              <a:cs typeface="Poppins"/>
              <a:sym typeface="Poppins"/>
            </a:endParaRPr>
          </a:p>
        </p:txBody>
      </p:sp>
      <p:sp>
        <p:nvSpPr>
          <p:cNvPr id="151" name="Google Shape;151;p1"/>
          <p:cNvSpPr txBox="1"/>
          <p:nvPr/>
        </p:nvSpPr>
        <p:spPr>
          <a:xfrm>
            <a:off x="183588" y="1585060"/>
            <a:ext cx="9386423" cy="153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4000"/>
              <a:buFont typeface="Arial"/>
              <a:buNone/>
            </a:pPr>
            <a:r>
              <a:rPr lang="en-IN" sz="4000" b="1" dirty="0">
                <a:solidFill>
                  <a:srgbClr val="660066"/>
                </a:solidFill>
              </a:rPr>
              <a:t>Stent - Save a life! Initiative</a:t>
            </a:r>
            <a:br>
              <a:rPr lang="en-IN" sz="4000" b="1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IN" sz="4000" b="1" dirty="0">
                <a:solidFill>
                  <a:srgbClr val="660066"/>
                </a:solidFill>
              </a:rPr>
              <a:t>The</a:t>
            </a:r>
            <a:r>
              <a:rPr lang="en-IN" sz="4000" b="1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IN" sz="4000" b="1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Indian Experience</a:t>
            </a:r>
            <a:endParaRPr dirty="0">
              <a:solidFill>
                <a:srgbClr val="660066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9AA979-F1FF-250F-5D11-44B6690F2FBF}"/>
              </a:ext>
            </a:extLst>
          </p:cNvPr>
          <p:cNvSpPr txBox="1"/>
          <p:nvPr/>
        </p:nvSpPr>
        <p:spPr>
          <a:xfrm>
            <a:off x="1241379" y="4448681"/>
            <a:ext cx="720833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200" b="1" kern="1200" dirty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</a:rPr>
              <a:t>Azerbaijan Society of Cardiology Annual Meeting</a:t>
            </a:r>
            <a:br>
              <a:rPr lang="en-GB" sz="2200" b="1" kern="1200" dirty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</a:rPr>
            </a:br>
            <a:r>
              <a:rPr lang="en-GB" sz="2200" b="1" kern="1200" dirty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</a:rPr>
              <a:t>December 10th, 2022</a:t>
            </a:r>
          </a:p>
        </p:txBody>
      </p:sp>
    </p:spTree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4900" y="2512738"/>
            <a:ext cx="4079595" cy="2990681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10"/>
          <p:cNvSpPr txBox="1"/>
          <p:nvPr/>
        </p:nvSpPr>
        <p:spPr>
          <a:xfrm>
            <a:off x="3687335" y="44516"/>
            <a:ext cx="492980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STEMI INDIA Model</a:t>
            </a: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10"/>
          <p:cNvSpPr txBox="1">
            <a:spLocks noGrp="1"/>
          </p:cNvSpPr>
          <p:nvPr>
            <p:ph type="title"/>
          </p:nvPr>
        </p:nvSpPr>
        <p:spPr>
          <a:xfrm>
            <a:off x="1476555" y="1439947"/>
            <a:ext cx="4421560" cy="1042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Poppins"/>
              <a:buNone/>
            </a:pPr>
            <a:r>
              <a:rPr lang="en-IN" sz="3200" dirty="0">
                <a:latin typeface="+mj-lt"/>
                <a:cs typeface="Calibri" panose="020F0502020204030204" pitchFamily="34" charset="0"/>
              </a:rPr>
              <a:t>1,542 life-years saved</a:t>
            </a:r>
            <a:endParaRPr dirty="0"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278" name="Google Shape;278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60107" y="2497506"/>
            <a:ext cx="4597706" cy="3211873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0"/>
          <p:cNvSpPr txBox="1"/>
          <p:nvPr/>
        </p:nvSpPr>
        <p:spPr>
          <a:xfrm>
            <a:off x="6750288" y="1673794"/>
            <a:ext cx="5040331" cy="1042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Calibri"/>
              <a:buNone/>
            </a:pPr>
            <a:r>
              <a:rPr lang="en-IN" sz="3200" b="0" i="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Rs. 62 </a:t>
            </a:r>
            <a:r>
              <a:rPr lang="en-IN" sz="3200" b="0" i="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mn</a:t>
            </a:r>
            <a:r>
              <a:rPr lang="en-IN" sz="3200" b="0" i="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saved per year</a:t>
            </a:r>
            <a:endParaRPr sz="3200" b="0" i="0" dirty="0">
              <a:solidFill>
                <a:srgbClr val="245C6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80" name="Google Shape;280;p10"/>
          <p:cNvSpPr txBox="1"/>
          <p:nvPr/>
        </p:nvSpPr>
        <p:spPr>
          <a:xfrm>
            <a:off x="1199413" y="294289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Calibri"/>
              <a:buNone/>
            </a:pPr>
            <a:r>
              <a:rPr lang="en-IN" sz="4000" dirty="0">
                <a:solidFill>
                  <a:srgbClr val="3F3F3F"/>
                </a:solidFill>
                <a:latin typeface="+mj-lt"/>
                <a:ea typeface="Calibri"/>
                <a:cs typeface="Calibri"/>
                <a:sym typeface="Calibri"/>
              </a:rPr>
              <a:t>Benefit-Cost Ratio</a:t>
            </a:r>
            <a:endParaRPr dirty="0">
              <a:latin typeface="+mj-lt"/>
            </a:endParaRPr>
          </a:p>
        </p:txBody>
      </p:sp>
      <p:sp>
        <p:nvSpPr>
          <p:cNvPr id="281" name="Google Shape;281;p10"/>
          <p:cNvSpPr/>
          <p:nvPr/>
        </p:nvSpPr>
        <p:spPr>
          <a:xfrm>
            <a:off x="365508" y="5796069"/>
            <a:ext cx="5991047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Noto Sans Symbols"/>
              <a:buChar char="▪"/>
            </a:pPr>
            <a:r>
              <a:rPr lang="en-IN" sz="180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Rs 3.58 economic benefit gained per rupee spent</a:t>
            </a:r>
            <a:endParaRPr dirty="0">
              <a:latin typeface="+mj-lt"/>
            </a:endParaRPr>
          </a:p>
        </p:txBody>
      </p:sp>
      <p:grpSp>
        <p:nvGrpSpPr>
          <p:cNvPr id="282" name="Google Shape;282;p10"/>
          <p:cNvGrpSpPr/>
          <p:nvPr/>
        </p:nvGrpSpPr>
        <p:grpSpPr>
          <a:xfrm>
            <a:off x="123923" y="102841"/>
            <a:ext cx="4785360" cy="598637"/>
            <a:chOff x="502920" y="82492"/>
            <a:chExt cx="7040880" cy="708480"/>
          </a:xfrm>
        </p:grpSpPr>
        <p:sp>
          <p:nvSpPr>
            <p:cNvPr id="283" name="Google Shape;283;p10"/>
            <p:cNvSpPr/>
            <p:nvPr/>
          </p:nvSpPr>
          <p:spPr>
            <a:xfrm>
              <a:off x="502920" y="82492"/>
              <a:ext cx="7040880" cy="708480"/>
            </a:xfrm>
            <a:prstGeom prst="roundRect">
              <a:avLst>
                <a:gd name="adj" fmla="val 16667"/>
              </a:avLst>
            </a:prstGeom>
            <a:solidFill>
              <a:srgbClr val="BB582B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0"/>
            <p:cNvSpPr/>
            <p:nvPr/>
          </p:nvSpPr>
          <p:spPr>
            <a:xfrm>
              <a:off x="537505" y="117077"/>
              <a:ext cx="6971710" cy="6393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6125" tIns="0" rIns="2661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N" sz="1600" dirty="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The TN STEMI Program</a:t>
              </a:r>
              <a:endParaRPr dirty="0">
                <a:latin typeface="+mj-lt"/>
              </a:endParaRPr>
            </a:p>
          </p:txBody>
        </p:sp>
      </p:grpSp>
      <p:sp>
        <p:nvSpPr>
          <p:cNvPr id="285" name="Google Shape;285;p10"/>
          <p:cNvSpPr txBox="1"/>
          <p:nvPr/>
        </p:nvSpPr>
        <p:spPr>
          <a:xfrm>
            <a:off x="9888266" y="6492875"/>
            <a:ext cx="212390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Dr Thomas Alexander</a:t>
            </a:r>
            <a:endParaRPr/>
          </a:p>
        </p:txBody>
      </p:sp>
      <p:pic>
        <p:nvPicPr>
          <p:cNvPr id="2" name="Google Shape;157;p2">
            <a:extLst>
              <a:ext uri="{FF2B5EF4-FFF2-40B4-BE49-F238E27FC236}">
                <a16:creationId xmlns:a16="http://schemas.microsoft.com/office/drawing/2014/main" id="{6972FE36-B809-4FC0-44D1-7E4C06C55E0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15083" y="18518"/>
            <a:ext cx="1153472" cy="78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61;p2">
            <a:extLst>
              <a:ext uri="{FF2B5EF4-FFF2-40B4-BE49-F238E27FC236}">
                <a16:creationId xmlns:a16="http://schemas.microsoft.com/office/drawing/2014/main" id="{F633E536-7E2B-F5A8-C0F2-E52FC839ED4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51192" t="23101" r="27877" b="37985"/>
          <a:stretch/>
        </p:blipFill>
        <p:spPr>
          <a:xfrm>
            <a:off x="10015161" y="15462"/>
            <a:ext cx="976416" cy="10211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1"/>
          <p:cNvSpPr txBox="1"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Poppins"/>
              <a:buNone/>
            </a:pPr>
            <a:r>
              <a:rPr lang="en-IN" dirty="0">
                <a:latin typeface="+mj-lt"/>
                <a:cs typeface="Calibri" panose="020F0502020204030204" pitchFamily="34" charset="0"/>
              </a:rPr>
              <a:t>The National Protocol for STEMI</a:t>
            </a:r>
            <a:endParaRPr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93" name="Google Shape;293;p11"/>
          <p:cNvSpPr txBox="1">
            <a:spLocks noGrp="1"/>
          </p:cNvSpPr>
          <p:nvPr>
            <p:ph type="body" idx="2"/>
          </p:nvPr>
        </p:nvSpPr>
        <p:spPr>
          <a:xfrm>
            <a:off x="457200" y="2926080"/>
            <a:ext cx="3200400" cy="3379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en-IN" dirty="0">
                <a:latin typeface="+mj-lt"/>
                <a:cs typeface="Calibri" panose="020F0502020204030204" pitchFamily="34" charset="0"/>
              </a:rPr>
              <a:t>Recommended by</a:t>
            </a:r>
            <a:endParaRPr dirty="0">
              <a:latin typeface="+mj-lt"/>
              <a:cs typeface="Calibri" panose="020F0502020204030204" pitchFamily="34" charset="0"/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500"/>
              <a:buFont typeface="Arial"/>
              <a:buChar char="•"/>
            </a:pPr>
            <a:r>
              <a:rPr lang="en-IN" dirty="0">
                <a:latin typeface="+mj-lt"/>
                <a:cs typeface="Calibri" panose="020F0502020204030204" pitchFamily="34" charset="0"/>
              </a:rPr>
              <a:t>ICMR</a:t>
            </a:r>
            <a:endParaRPr dirty="0">
              <a:latin typeface="+mj-lt"/>
              <a:cs typeface="Calibri" panose="020F0502020204030204" pitchFamily="34" charset="0"/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500"/>
              <a:buFont typeface="Arial"/>
              <a:buChar char="•"/>
            </a:pPr>
            <a:r>
              <a:rPr lang="en-IN" dirty="0">
                <a:latin typeface="+mj-lt"/>
                <a:cs typeface="Calibri" panose="020F0502020204030204" pitchFamily="34" charset="0"/>
              </a:rPr>
              <a:t>CSI</a:t>
            </a:r>
            <a:endParaRPr dirty="0">
              <a:latin typeface="+mj-lt"/>
              <a:cs typeface="Calibri" panose="020F0502020204030204" pitchFamily="34" charset="0"/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500"/>
              <a:buFont typeface="Arial"/>
              <a:buChar char="•"/>
            </a:pPr>
            <a:r>
              <a:rPr lang="en-IN" dirty="0">
                <a:latin typeface="+mj-lt"/>
                <a:cs typeface="Calibri" panose="020F0502020204030204" pitchFamily="34" charset="0"/>
              </a:rPr>
              <a:t>API</a:t>
            </a:r>
            <a:endParaRPr dirty="0"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294" name="Google Shape;294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75239" y="1021169"/>
            <a:ext cx="6445045" cy="5556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57;p2">
            <a:extLst>
              <a:ext uri="{FF2B5EF4-FFF2-40B4-BE49-F238E27FC236}">
                <a16:creationId xmlns:a16="http://schemas.microsoft.com/office/drawing/2014/main" id="{54FEE65F-E343-D2C4-4219-AC81DF9E5BC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12162" y="35516"/>
            <a:ext cx="1153472" cy="78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61;p2">
            <a:extLst>
              <a:ext uri="{FF2B5EF4-FFF2-40B4-BE49-F238E27FC236}">
                <a16:creationId xmlns:a16="http://schemas.microsoft.com/office/drawing/2014/main" id="{E6A12AC3-0C9F-4852-C0DC-DEEC1CFAED5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51192" t="23101" r="27877" b="37985"/>
          <a:stretch/>
        </p:blipFill>
        <p:spPr>
          <a:xfrm>
            <a:off x="10026879" y="0"/>
            <a:ext cx="976416" cy="10211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2"/>
          <p:cNvSpPr txBox="1"/>
          <p:nvPr/>
        </p:nvSpPr>
        <p:spPr>
          <a:xfrm>
            <a:off x="1104098" y="1028343"/>
            <a:ext cx="10176710" cy="5078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 panose="020F0502020204030204" pitchFamily="34" charset="0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∙"/>
            </a:pPr>
            <a:r>
              <a:rPr lang="en-IN" sz="1800" b="1" dirty="0">
                <a:solidFill>
                  <a:schemeClr val="dk1"/>
                </a:solidFill>
                <a:latin typeface="+mj-lt"/>
                <a:ea typeface="Comic Sans MS"/>
                <a:cs typeface="Calibri" panose="020F0502020204030204" pitchFamily="34" charset="0"/>
                <a:sym typeface="Comic Sans MS"/>
              </a:rPr>
              <a:t>At the individual level: </a:t>
            </a:r>
            <a:endParaRPr b="1" dirty="0">
              <a:latin typeface="+mj-lt"/>
              <a:cs typeface="Calibri" panose="020F050202020403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800" dirty="0">
                <a:solidFill>
                  <a:schemeClr val="dk1"/>
                </a:solidFill>
                <a:latin typeface="+mj-lt"/>
                <a:ea typeface="Comic Sans MS"/>
                <a:cs typeface="Calibri" panose="020F0502020204030204" pitchFamily="34" charset="0"/>
                <a:sym typeface="Comic Sans MS"/>
              </a:rPr>
              <a:t>	As users of the healthcare system, patients were beneficially impacted by the 	intervention with 	outcomes of mortality. (134 [17.6%] vs 179 [14.2%]; P = .04) </a:t>
            </a:r>
            <a:endParaRPr dirty="0">
              <a:latin typeface="+mj-lt"/>
              <a:cs typeface="Calibri" panose="020F050202020403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+mj-lt"/>
              <a:ea typeface="Comic Sans MS"/>
              <a:cs typeface="Calibri" panose="020F0502020204030204" pitchFamily="34" charset="0"/>
              <a:sym typeface="Comic Sans MS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∙"/>
            </a:pPr>
            <a:r>
              <a:rPr lang="en-IN" sz="1800" b="1" dirty="0">
                <a:solidFill>
                  <a:schemeClr val="dk1"/>
                </a:solidFill>
                <a:latin typeface="+mj-lt"/>
                <a:ea typeface="Comic Sans MS"/>
                <a:cs typeface="Calibri" panose="020F0502020204030204" pitchFamily="34" charset="0"/>
                <a:sym typeface="Comic Sans MS"/>
              </a:rPr>
              <a:t>At the institutional level: </a:t>
            </a:r>
            <a:endParaRPr b="1" dirty="0">
              <a:latin typeface="+mj-lt"/>
              <a:cs typeface="Calibri" panose="020F050202020403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800" dirty="0">
                <a:solidFill>
                  <a:schemeClr val="dk1"/>
                </a:solidFill>
                <a:latin typeface="+mj-lt"/>
                <a:ea typeface="Comic Sans MS"/>
                <a:cs typeface="Calibri" panose="020F0502020204030204" pitchFamily="34" charset="0"/>
                <a:sym typeface="Comic Sans MS"/>
              </a:rPr>
              <a:t>	At the infrastructure level, more patients accessed PCI through the </a:t>
            </a:r>
            <a:r>
              <a:rPr lang="en-IN" sz="1800" dirty="0" err="1">
                <a:solidFill>
                  <a:schemeClr val="dk1"/>
                </a:solidFill>
                <a:latin typeface="+mj-lt"/>
                <a:ea typeface="Comic Sans MS"/>
                <a:cs typeface="Calibri" panose="020F0502020204030204" pitchFamily="34" charset="0"/>
                <a:sym typeface="Comic Sans MS"/>
              </a:rPr>
              <a:t>pharmacoinvasive</a:t>
            </a:r>
            <a:r>
              <a:rPr lang="en-IN" sz="1800" dirty="0">
                <a:solidFill>
                  <a:schemeClr val="dk1"/>
                </a:solidFill>
                <a:latin typeface="+mj-lt"/>
                <a:ea typeface="Comic Sans MS"/>
                <a:cs typeface="Calibri" panose="020F0502020204030204" pitchFamily="34" charset="0"/>
                <a:sym typeface="Comic Sans MS"/>
              </a:rPr>
              <a:t> 	treatment during the intervention as compared to the base case without any increase in 	fixed costs, indicating the infrastructure throughput was increased. (191 0f 413 {46.3%} vs 	601 of 954 {63%}; P .001). </a:t>
            </a:r>
            <a:endParaRPr sz="1800" dirty="0">
              <a:solidFill>
                <a:schemeClr val="dk1"/>
              </a:solidFill>
              <a:latin typeface="+mj-lt"/>
              <a:ea typeface="Comic Sans MS"/>
              <a:cs typeface="Calibri" panose="020F0502020204030204" pitchFamily="34" charset="0"/>
              <a:sym typeface="Comic Sans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+mj-lt"/>
              <a:ea typeface="Comic Sans MS"/>
              <a:cs typeface="Calibri" panose="020F0502020204030204" pitchFamily="34" charset="0"/>
              <a:sym typeface="Comic Sans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800" dirty="0">
                <a:solidFill>
                  <a:schemeClr val="dk1"/>
                </a:solidFill>
                <a:latin typeface="+mj-lt"/>
                <a:ea typeface="Comic Sans MS"/>
                <a:cs typeface="Calibri" panose="020F0502020204030204" pitchFamily="34" charset="0"/>
                <a:sym typeface="Comic Sans MS"/>
              </a:rPr>
              <a:t>	Considerable capacity building for staff at spokes which helped train these staff 	understand and deal with STEMI patients in a better and more appropriate fashion.</a:t>
            </a:r>
            <a:endParaRPr dirty="0">
              <a:latin typeface="+mj-lt"/>
              <a:cs typeface="Calibri" panose="020F050202020403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800" dirty="0">
                <a:solidFill>
                  <a:schemeClr val="dk1"/>
                </a:solidFill>
                <a:latin typeface="+mj-lt"/>
                <a:ea typeface="Comic Sans MS"/>
                <a:cs typeface="Calibri" panose="020F0502020204030204" pitchFamily="34" charset="0"/>
                <a:sym typeface="Comic Sans MS"/>
              </a:rPr>
              <a:t> </a:t>
            </a:r>
            <a:endParaRPr dirty="0">
              <a:latin typeface="+mj-lt"/>
              <a:cs typeface="Calibri" panose="020F0502020204030204" pitchFamily="34" charset="0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∙"/>
            </a:pPr>
            <a:r>
              <a:rPr lang="en-IN" sz="1800" b="1" dirty="0">
                <a:solidFill>
                  <a:schemeClr val="dk1"/>
                </a:solidFill>
                <a:latin typeface="+mj-lt"/>
                <a:ea typeface="Comic Sans MS"/>
                <a:cs typeface="Calibri" panose="020F0502020204030204" pitchFamily="34" charset="0"/>
                <a:sym typeface="Comic Sans MS"/>
              </a:rPr>
              <a:t>At the society level: </a:t>
            </a:r>
            <a:endParaRPr b="1" dirty="0">
              <a:latin typeface="+mj-lt"/>
              <a:cs typeface="Calibri" panose="020F050202020403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800" dirty="0">
                <a:solidFill>
                  <a:schemeClr val="dk1"/>
                </a:solidFill>
                <a:latin typeface="+mj-lt"/>
                <a:ea typeface="Comic Sans MS"/>
                <a:cs typeface="Calibri" panose="020F0502020204030204" pitchFamily="34" charset="0"/>
                <a:sym typeface="Comic Sans MS"/>
              </a:rPr>
              <a:t>	As demonstrated in the cost-benefit analysis, the program was economically 	beneficial for the 	state and successful in improving the lives of the citizens that it 	impacted. Cost benefit ratio is 3.98. </a:t>
            </a:r>
            <a:endParaRPr sz="1800" dirty="0">
              <a:solidFill>
                <a:schemeClr val="dk1"/>
              </a:solidFill>
              <a:latin typeface="+mj-lt"/>
              <a:ea typeface="Comic Sans MS"/>
              <a:cs typeface="Calibri" panose="020F0502020204030204" pitchFamily="34" charset="0"/>
              <a:sym typeface="Comic Sans MS"/>
            </a:endParaRPr>
          </a:p>
        </p:txBody>
      </p:sp>
      <p:sp>
        <p:nvSpPr>
          <p:cNvPr id="301" name="Google Shape;301;p12"/>
          <p:cNvSpPr txBox="1"/>
          <p:nvPr/>
        </p:nvSpPr>
        <p:spPr>
          <a:xfrm>
            <a:off x="305603" y="443568"/>
            <a:ext cx="908865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3200" dirty="0">
                <a:solidFill>
                  <a:schemeClr val="dk1"/>
                </a:solidFill>
                <a:latin typeface="+mj-lt"/>
                <a:ea typeface="Comic Sans MS"/>
                <a:cs typeface="Calibri" panose="020F0502020204030204" pitchFamily="34" charset="0"/>
                <a:sym typeface="Comic Sans MS"/>
              </a:rPr>
              <a:t>The project was successful on several levels:</a:t>
            </a:r>
            <a:endParaRPr sz="3200" dirty="0">
              <a:solidFill>
                <a:schemeClr val="dk1"/>
              </a:solidFill>
              <a:latin typeface="+mj-lt"/>
              <a:ea typeface="Comic Sans MS"/>
              <a:cs typeface="Calibri" panose="020F0502020204030204" pitchFamily="34" charset="0"/>
              <a:sym typeface="Comic Sans MS"/>
            </a:endParaRPr>
          </a:p>
        </p:txBody>
      </p:sp>
      <p:sp>
        <p:nvSpPr>
          <p:cNvPr id="302" name="Google Shape;302;p12"/>
          <p:cNvSpPr txBox="1"/>
          <p:nvPr/>
        </p:nvSpPr>
        <p:spPr>
          <a:xfrm>
            <a:off x="9888266" y="6460554"/>
            <a:ext cx="212390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Dr Thomas Alexander</a:t>
            </a:r>
            <a:endParaRPr/>
          </a:p>
        </p:txBody>
      </p:sp>
      <p:pic>
        <p:nvPicPr>
          <p:cNvPr id="2" name="Google Shape;157;p2">
            <a:extLst>
              <a:ext uri="{FF2B5EF4-FFF2-40B4-BE49-F238E27FC236}">
                <a16:creationId xmlns:a16="http://schemas.microsoft.com/office/drawing/2014/main" id="{D3FFF351-D8B8-55A6-4394-E3C24C45ADC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64682" y="152287"/>
            <a:ext cx="1153472" cy="78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61;p2">
            <a:extLst>
              <a:ext uri="{FF2B5EF4-FFF2-40B4-BE49-F238E27FC236}">
                <a16:creationId xmlns:a16="http://schemas.microsoft.com/office/drawing/2014/main" id="{5443E4C7-6D2A-17AA-FF80-9EFDC228803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51192" t="23101" r="27877" b="37985"/>
          <a:stretch/>
        </p:blipFill>
        <p:spPr>
          <a:xfrm>
            <a:off x="9879399" y="87275"/>
            <a:ext cx="976416" cy="10211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" name="Google Shape;309;p13"/>
          <p:cNvGrpSpPr/>
          <p:nvPr/>
        </p:nvGrpSpPr>
        <p:grpSpPr>
          <a:xfrm>
            <a:off x="4994610" y="445591"/>
            <a:ext cx="4471035" cy="6191461"/>
            <a:chOff x="0" y="77999"/>
            <a:chExt cx="4471035" cy="6191461"/>
          </a:xfrm>
        </p:grpSpPr>
        <p:sp>
          <p:nvSpPr>
            <p:cNvPr id="310" name="Google Shape;310;p13"/>
            <p:cNvSpPr/>
            <p:nvPr/>
          </p:nvSpPr>
          <p:spPr>
            <a:xfrm>
              <a:off x="0" y="240359"/>
              <a:ext cx="4471035" cy="1039500"/>
            </a:xfrm>
            <a:prstGeom prst="rect">
              <a:avLst/>
            </a:prstGeom>
            <a:solidFill>
              <a:srgbClr val="DED8CF">
                <a:alpha val="89803"/>
              </a:srgbClr>
            </a:solidFill>
            <a:ln w="15875" cap="flat" cmpd="sng">
              <a:solidFill>
                <a:srgbClr val="9B8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3"/>
            <p:cNvSpPr txBox="1"/>
            <p:nvPr/>
          </p:nvSpPr>
          <p:spPr>
            <a:xfrm>
              <a:off x="0" y="240359"/>
              <a:ext cx="4471035" cy="103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7000" tIns="229100" rIns="347000" bIns="71100" anchor="t" anchorCtr="0">
              <a:noAutofit/>
            </a:bodyPr>
            <a:lstStyle/>
            <a:p>
              <a:pPr marL="57150" marR="0" lvl="1" indent="-635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Char char="∙"/>
              </a:pPr>
              <a:r>
                <a:rPr lang="en-IN" sz="1000" b="0" i="0" u="none" strike="noStrike" cap="none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Mortality due to STEMI reduced by at least 3% on average as compared to the base-case (as observed in the TN Pilot Project).</a:t>
              </a:r>
              <a:endParaRPr/>
            </a:p>
            <a:p>
              <a:pPr marL="57150" marR="0" lvl="1" indent="-63500" algn="l" rtl="0">
                <a:lnSpc>
                  <a:spcPct val="90000"/>
                </a:lnSpc>
                <a:spcBef>
                  <a:spcPts val="15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Char char="∙"/>
              </a:pPr>
              <a:r>
                <a:rPr lang="en-IN" sz="1000" b="0" i="0" u="none" strike="noStrike" cap="none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Patient treatment strategies shift from stand-alone thrombolysis to Primary PCI or pharmaco-invasive </a:t>
              </a:r>
              <a:endParaRPr/>
            </a:p>
          </p:txBody>
        </p:sp>
        <p:sp>
          <p:nvSpPr>
            <p:cNvPr id="312" name="Google Shape;312;p13"/>
            <p:cNvSpPr/>
            <p:nvPr/>
          </p:nvSpPr>
          <p:spPr>
            <a:xfrm>
              <a:off x="223551" y="77999"/>
              <a:ext cx="3129724" cy="32472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5875" cap="flat" cmpd="sng">
              <a:solidFill>
                <a:srgbClr val="8C764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3"/>
            <p:cNvSpPr txBox="1"/>
            <p:nvPr/>
          </p:nvSpPr>
          <p:spPr>
            <a:xfrm>
              <a:off x="239403" y="93851"/>
              <a:ext cx="3098020" cy="2930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8275" tIns="0" rIns="11827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Noto Sans Symbols"/>
                <a:buNone/>
              </a:pPr>
              <a:r>
                <a:rPr lang="en-IN" sz="1400" dirty="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Reduction in patient mortality</a:t>
              </a:r>
              <a:endParaRPr dirty="0"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0" y="1501619"/>
              <a:ext cx="4471035" cy="727650"/>
            </a:xfrm>
            <a:prstGeom prst="rect">
              <a:avLst/>
            </a:prstGeom>
            <a:solidFill>
              <a:srgbClr val="DED8CF">
                <a:alpha val="89803"/>
              </a:srgbClr>
            </a:solidFill>
            <a:ln w="15875" cap="flat" cmpd="sng">
              <a:solidFill>
                <a:srgbClr val="9B8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3"/>
            <p:cNvSpPr txBox="1"/>
            <p:nvPr/>
          </p:nvSpPr>
          <p:spPr>
            <a:xfrm>
              <a:off x="0" y="1501619"/>
              <a:ext cx="4471035" cy="7276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7000" tIns="229100" rIns="347000" bIns="71100" anchor="t" anchorCtr="0">
              <a:noAutofit/>
            </a:bodyPr>
            <a:lstStyle/>
            <a:p>
              <a:pPr marL="57150" marR="0" lvl="1" indent="-635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Char char="∙"/>
              </a:pPr>
              <a:r>
                <a:rPr lang="en-IN" sz="1000" b="0" i="0" u="none" strike="noStrike" cap="none" dirty="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Stronger linkages with nominated spoke hospitals, enabling access to state-of-the-art STEMI treatment to all patients in the region</a:t>
              </a:r>
              <a:endParaRPr dirty="0"/>
            </a:p>
          </p:txBody>
        </p:sp>
        <p:sp>
          <p:nvSpPr>
            <p:cNvPr id="316" name="Google Shape;316;p13"/>
            <p:cNvSpPr/>
            <p:nvPr/>
          </p:nvSpPr>
          <p:spPr>
            <a:xfrm>
              <a:off x="223551" y="1339259"/>
              <a:ext cx="3129724" cy="32472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5875" cap="flat" cmpd="sng">
              <a:solidFill>
                <a:srgbClr val="8C764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3"/>
            <p:cNvSpPr txBox="1"/>
            <p:nvPr/>
          </p:nvSpPr>
          <p:spPr>
            <a:xfrm>
              <a:off x="239403" y="1355111"/>
              <a:ext cx="3098020" cy="2930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8275" tIns="0" rIns="11827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Noto Sans Symbols"/>
                <a:buNone/>
              </a:pPr>
              <a:r>
                <a:rPr lang="en-IN" sz="14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Increased patient footfall</a:t>
              </a:r>
              <a:endParaRPr/>
            </a:p>
          </p:txBody>
        </p:sp>
        <p:sp>
          <p:nvSpPr>
            <p:cNvPr id="318" name="Google Shape;318;p13"/>
            <p:cNvSpPr/>
            <p:nvPr/>
          </p:nvSpPr>
          <p:spPr>
            <a:xfrm>
              <a:off x="0" y="2451029"/>
              <a:ext cx="4471035" cy="900900"/>
            </a:xfrm>
            <a:prstGeom prst="rect">
              <a:avLst/>
            </a:prstGeom>
            <a:solidFill>
              <a:srgbClr val="DED8CF">
                <a:alpha val="89803"/>
              </a:srgbClr>
            </a:solidFill>
            <a:ln w="15875" cap="flat" cmpd="sng">
              <a:solidFill>
                <a:srgbClr val="9B8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13"/>
            <p:cNvSpPr txBox="1"/>
            <p:nvPr/>
          </p:nvSpPr>
          <p:spPr>
            <a:xfrm>
              <a:off x="0" y="2451029"/>
              <a:ext cx="4471035" cy="90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7000" tIns="229100" rIns="347000" bIns="71100" anchor="t" anchorCtr="0">
              <a:noAutofit/>
            </a:bodyPr>
            <a:lstStyle/>
            <a:p>
              <a:pPr marL="57150" marR="0" lvl="1" indent="-635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Char char="∙"/>
              </a:pPr>
              <a:r>
                <a:rPr lang="en-IN" sz="1000" b="0" i="0" u="none" strike="noStrike" cap="none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Real-time, accurate data from the entire region, leading to a better understanding of gaps in treatment</a:t>
              </a:r>
              <a:endParaRPr/>
            </a:p>
            <a:p>
              <a:pPr marL="57150" marR="0" lvl="1" indent="-63500" algn="l" rtl="0">
                <a:lnSpc>
                  <a:spcPct val="90000"/>
                </a:lnSpc>
                <a:spcBef>
                  <a:spcPts val="15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Char char="∙"/>
              </a:pPr>
              <a:r>
                <a:rPr lang="en-IN" sz="1000" b="0" i="0" u="none" strike="noStrike" cap="none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Monthly and quarterly reports and dashboards for deeper understanding of patient demographic</a:t>
              </a:r>
              <a:endParaRPr/>
            </a:p>
          </p:txBody>
        </p:sp>
        <p:sp>
          <p:nvSpPr>
            <p:cNvPr id="320" name="Google Shape;320;p13"/>
            <p:cNvSpPr/>
            <p:nvPr/>
          </p:nvSpPr>
          <p:spPr>
            <a:xfrm>
              <a:off x="223551" y="2288669"/>
              <a:ext cx="3129724" cy="32472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5875" cap="flat" cmpd="sng">
              <a:solidFill>
                <a:srgbClr val="8C764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3"/>
            <p:cNvSpPr txBox="1"/>
            <p:nvPr/>
          </p:nvSpPr>
          <p:spPr>
            <a:xfrm>
              <a:off x="239403" y="2304521"/>
              <a:ext cx="3098020" cy="2930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8275" tIns="0" rIns="11827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Noto Sans Symbols"/>
                <a:buNone/>
              </a:pPr>
              <a:r>
                <a:rPr lang="en-IN" sz="14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Better data and analytics</a:t>
              </a:r>
              <a:endParaRPr/>
            </a:p>
          </p:txBody>
        </p:sp>
        <p:sp>
          <p:nvSpPr>
            <p:cNvPr id="322" name="Google Shape;322;p13"/>
            <p:cNvSpPr/>
            <p:nvPr/>
          </p:nvSpPr>
          <p:spPr>
            <a:xfrm>
              <a:off x="0" y="3573689"/>
              <a:ext cx="4471035" cy="589050"/>
            </a:xfrm>
            <a:prstGeom prst="rect">
              <a:avLst/>
            </a:prstGeom>
            <a:solidFill>
              <a:srgbClr val="DED8CF">
                <a:alpha val="89803"/>
              </a:srgbClr>
            </a:solidFill>
            <a:ln w="15875" cap="flat" cmpd="sng">
              <a:solidFill>
                <a:srgbClr val="9B8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3"/>
            <p:cNvSpPr txBox="1"/>
            <p:nvPr/>
          </p:nvSpPr>
          <p:spPr>
            <a:xfrm>
              <a:off x="0" y="3573689"/>
              <a:ext cx="4471035" cy="5890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7000" tIns="229100" rIns="347000" bIns="71100" anchor="t" anchorCtr="0">
              <a:noAutofit/>
            </a:bodyPr>
            <a:lstStyle/>
            <a:p>
              <a:pPr marL="57150" marR="0" lvl="1" indent="-635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Char char="∙"/>
              </a:pPr>
              <a:r>
                <a:rPr lang="en-IN" sz="1000" b="0" i="0" u="none" strike="noStrike" cap="none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Cerification to accredit participating hospitals as implementors of the National STEMI Protocol</a:t>
              </a:r>
              <a:endParaRPr/>
            </a:p>
          </p:txBody>
        </p:sp>
        <p:sp>
          <p:nvSpPr>
            <p:cNvPr id="324" name="Google Shape;324;p13"/>
            <p:cNvSpPr/>
            <p:nvPr/>
          </p:nvSpPr>
          <p:spPr>
            <a:xfrm>
              <a:off x="223551" y="3411330"/>
              <a:ext cx="3129724" cy="32472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5875" cap="flat" cmpd="sng">
              <a:solidFill>
                <a:srgbClr val="8C764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3"/>
            <p:cNvSpPr txBox="1"/>
            <p:nvPr/>
          </p:nvSpPr>
          <p:spPr>
            <a:xfrm>
              <a:off x="239403" y="3427182"/>
              <a:ext cx="3098020" cy="2930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8275" tIns="0" rIns="11827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Noto Sans Symbols"/>
                <a:buNone/>
              </a:pPr>
              <a:r>
                <a:rPr lang="en-IN" sz="14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STEMI India accreditation</a:t>
              </a:r>
              <a:endParaRPr/>
            </a:p>
          </p:txBody>
        </p:sp>
        <p:sp>
          <p:nvSpPr>
            <p:cNvPr id="326" name="Google Shape;326;p13"/>
            <p:cNvSpPr/>
            <p:nvPr/>
          </p:nvSpPr>
          <p:spPr>
            <a:xfrm>
              <a:off x="0" y="4384499"/>
              <a:ext cx="4471035" cy="1074150"/>
            </a:xfrm>
            <a:prstGeom prst="rect">
              <a:avLst/>
            </a:prstGeom>
            <a:solidFill>
              <a:srgbClr val="DED8CF">
                <a:alpha val="89803"/>
              </a:srgbClr>
            </a:solidFill>
            <a:ln w="15875" cap="flat" cmpd="sng">
              <a:solidFill>
                <a:srgbClr val="9B8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3"/>
            <p:cNvSpPr txBox="1"/>
            <p:nvPr/>
          </p:nvSpPr>
          <p:spPr>
            <a:xfrm>
              <a:off x="0" y="4384499"/>
              <a:ext cx="4471035" cy="10741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7000" tIns="229100" rIns="347000" bIns="71100" anchor="t" anchorCtr="0">
              <a:noAutofit/>
            </a:bodyPr>
            <a:lstStyle/>
            <a:p>
              <a:pPr marL="57150" marR="0" lvl="1" indent="-635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Char char="∙"/>
              </a:pPr>
              <a:r>
                <a:rPr lang="en-IN" sz="1000" b="0" i="0" u="none" strike="noStrike" cap="none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Emergency services' ability to handle patients presenting with chest pain upgraded in terms of</a:t>
              </a:r>
              <a:endParaRPr/>
            </a:p>
            <a:p>
              <a:pPr marL="114300" marR="0" lvl="2" indent="-63500" algn="l" rtl="0">
                <a:lnSpc>
                  <a:spcPct val="90000"/>
                </a:lnSpc>
                <a:spcBef>
                  <a:spcPts val="15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ourier New"/>
                <a:buChar char="o"/>
              </a:pPr>
              <a:r>
                <a:rPr lang="en-IN" sz="1000" b="0" i="0" u="none" strike="noStrike" cap="none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Technology</a:t>
              </a:r>
              <a:endParaRPr/>
            </a:p>
            <a:p>
              <a:pPr marL="114300" marR="0" lvl="2" indent="-63500" algn="l" rtl="0">
                <a:lnSpc>
                  <a:spcPct val="90000"/>
                </a:lnSpc>
                <a:spcBef>
                  <a:spcPts val="15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ourier New"/>
                <a:buChar char="o"/>
              </a:pPr>
              <a:r>
                <a:rPr lang="en-IN" sz="1000" b="0" i="0" u="none" strike="noStrike" cap="none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Paramedic skills</a:t>
              </a:r>
              <a:endParaRPr/>
            </a:p>
            <a:p>
              <a:pPr marL="114300" marR="0" lvl="2" indent="-63500" algn="l" rtl="0">
                <a:lnSpc>
                  <a:spcPct val="90000"/>
                </a:lnSpc>
                <a:spcBef>
                  <a:spcPts val="15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ourier New"/>
                <a:buChar char="o"/>
              </a:pPr>
              <a:r>
                <a:rPr lang="en-IN" sz="1000" b="0" i="0" u="none" strike="noStrike" cap="none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Management protocols</a:t>
              </a:r>
              <a:endParaRPr/>
            </a:p>
          </p:txBody>
        </p:sp>
        <p:sp>
          <p:nvSpPr>
            <p:cNvPr id="328" name="Google Shape;328;p13"/>
            <p:cNvSpPr/>
            <p:nvPr/>
          </p:nvSpPr>
          <p:spPr>
            <a:xfrm>
              <a:off x="223551" y="4222139"/>
              <a:ext cx="3129724" cy="32472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5875" cap="flat" cmpd="sng">
              <a:solidFill>
                <a:srgbClr val="8C764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3"/>
            <p:cNvSpPr txBox="1"/>
            <p:nvPr/>
          </p:nvSpPr>
          <p:spPr>
            <a:xfrm>
              <a:off x="239403" y="4237991"/>
              <a:ext cx="3098020" cy="2930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8275" tIns="0" rIns="11827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Noto Sans Symbols"/>
                <a:buNone/>
              </a:pPr>
              <a:r>
                <a:rPr lang="en-IN" sz="14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Increased readiness of EMS</a:t>
              </a:r>
              <a:endParaRPr/>
            </a:p>
          </p:txBody>
        </p:sp>
        <p:sp>
          <p:nvSpPr>
            <p:cNvPr id="330" name="Google Shape;330;p13"/>
            <p:cNvSpPr/>
            <p:nvPr/>
          </p:nvSpPr>
          <p:spPr>
            <a:xfrm>
              <a:off x="0" y="5680410"/>
              <a:ext cx="4471035" cy="589050"/>
            </a:xfrm>
            <a:prstGeom prst="rect">
              <a:avLst/>
            </a:prstGeom>
            <a:solidFill>
              <a:srgbClr val="DED8CF">
                <a:alpha val="89803"/>
              </a:srgbClr>
            </a:solidFill>
            <a:ln w="15875" cap="flat" cmpd="sng">
              <a:solidFill>
                <a:srgbClr val="9B8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3"/>
            <p:cNvSpPr txBox="1"/>
            <p:nvPr/>
          </p:nvSpPr>
          <p:spPr>
            <a:xfrm>
              <a:off x="0" y="5680410"/>
              <a:ext cx="4471035" cy="5890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7000" tIns="229100" rIns="347000" bIns="71100" anchor="t" anchorCtr="0">
              <a:noAutofit/>
            </a:bodyPr>
            <a:lstStyle/>
            <a:p>
              <a:pPr marL="57150" marR="0" lvl="1" indent="-635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Char char="∙"/>
              </a:pPr>
              <a:r>
                <a:rPr lang="en-IN" sz="1000" b="0" i="0" u="none" strike="noStrike" cap="none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Listing on Cardiacare app as STEMI India accredited hospitals</a:t>
              </a:r>
              <a:endParaRPr/>
            </a:p>
          </p:txBody>
        </p:sp>
        <p:sp>
          <p:nvSpPr>
            <p:cNvPr id="332" name="Google Shape;332;p13"/>
            <p:cNvSpPr/>
            <p:nvPr/>
          </p:nvSpPr>
          <p:spPr>
            <a:xfrm>
              <a:off x="223551" y="5518049"/>
              <a:ext cx="3129724" cy="32472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5875" cap="flat" cmpd="sng">
              <a:solidFill>
                <a:srgbClr val="8C764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3"/>
            <p:cNvSpPr txBox="1"/>
            <p:nvPr/>
          </p:nvSpPr>
          <p:spPr>
            <a:xfrm>
              <a:off x="239403" y="5533901"/>
              <a:ext cx="3098020" cy="2930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8275" tIns="0" rIns="11827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Noto Sans Symbols"/>
                <a:buNone/>
              </a:pPr>
              <a:r>
                <a:rPr lang="en-IN" sz="14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Patient awareness</a:t>
              </a:r>
              <a:endParaRPr/>
            </a:p>
          </p:txBody>
        </p:sp>
      </p:grpSp>
      <p:sp>
        <p:nvSpPr>
          <p:cNvPr id="334" name="Google Shape;334;p13"/>
          <p:cNvSpPr txBox="1">
            <a:spLocks noGrp="1"/>
          </p:cNvSpPr>
          <p:nvPr>
            <p:ph type="title"/>
          </p:nvPr>
        </p:nvSpPr>
        <p:spPr>
          <a:xfrm>
            <a:off x="457200" y="551829"/>
            <a:ext cx="32004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Poppins"/>
              <a:buNone/>
            </a:pPr>
            <a:r>
              <a:rPr lang="en-IN" dirty="0">
                <a:latin typeface="+mj-lt"/>
                <a:cs typeface="Calibri" panose="020F0502020204030204" pitchFamily="34" charset="0"/>
              </a:rPr>
              <a:t> Outcomes</a:t>
            </a:r>
            <a:endParaRPr dirty="0"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2" name="Google Shape;157;p2">
            <a:extLst>
              <a:ext uri="{FF2B5EF4-FFF2-40B4-BE49-F238E27FC236}">
                <a16:creationId xmlns:a16="http://schemas.microsoft.com/office/drawing/2014/main" id="{7E1BA053-5F28-BD5E-E2C9-022078A0509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35073" y="35516"/>
            <a:ext cx="1153472" cy="78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61;p2">
            <a:extLst>
              <a:ext uri="{FF2B5EF4-FFF2-40B4-BE49-F238E27FC236}">
                <a16:creationId xmlns:a16="http://schemas.microsoft.com/office/drawing/2014/main" id="{C23D10DD-DE0D-0BEF-5E79-F37183C665A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51192" t="23101" r="27877" b="37985"/>
          <a:stretch/>
        </p:blipFill>
        <p:spPr>
          <a:xfrm>
            <a:off x="10049790" y="0"/>
            <a:ext cx="976416" cy="10211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14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Comic Sans MS"/>
              <a:buNone/>
            </a:pPr>
            <a:r>
              <a:rPr lang="en-IN" sz="3600" dirty="0">
                <a:latin typeface="+mj-lt"/>
                <a:ea typeface="Comic Sans MS"/>
                <a:cs typeface="Calibri" panose="020F0502020204030204" pitchFamily="34" charset="0"/>
                <a:sym typeface="Comic Sans MS"/>
              </a:rPr>
              <a:t>5 Key Aspects for the success of the Program</a:t>
            </a:r>
            <a:endParaRPr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342" name="Google Shape;342;p14"/>
          <p:cNvSpPr txBox="1">
            <a:spLocks noGrp="1"/>
          </p:cNvSpPr>
          <p:nvPr>
            <p:ph type="body" idx="1"/>
          </p:nvPr>
        </p:nvSpPr>
        <p:spPr>
          <a:xfrm>
            <a:off x="1155895" y="2150534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 fontScale="92500" lnSpcReduction="20000"/>
          </a:bodyPr>
          <a:lstStyle/>
          <a:p>
            <a:pPr marL="91440" lvl="0" indent="-15271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Noto Sans Symbols"/>
              <a:buChar char="▪"/>
            </a:pPr>
            <a:r>
              <a:rPr lang="en-IN" sz="2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IN" sz="2600" dirty="0">
                <a:latin typeface="+mj-lt"/>
                <a:ea typeface="Comic Sans MS"/>
                <a:cs typeface="Calibri" panose="020F0502020204030204" pitchFamily="34" charset="0"/>
                <a:sym typeface="Comic Sans MS"/>
              </a:rPr>
              <a:t>Dedicated Agency for Program Implementation</a:t>
            </a:r>
            <a:endParaRPr dirty="0">
              <a:latin typeface="+mj-lt"/>
              <a:cs typeface="Calibri" panose="020F0502020204030204" pitchFamily="34" charset="0"/>
            </a:endParaRPr>
          </a:p>
          <a:p>
            <a:pPr marL="91440" lvl="0" indent="-152717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ct val="100000"/>
              <a:buFont typeface="Noto Sans Symbols"/>
              <a:buChar char="▪"/>
            </a:pPr>
            <a:r>
              <a:rPr lang="en-IN" sz="2600" dirty="0">
                <a:latin typeface="+mj-lt"/>
                <a:ea typeface="Comic Sans MS"/>
                <a:cs typeface="Calibri" panose="020F0502020204030204" pitchFamily="34" charset="0"/>
                <a:sym typeface="Comic Sans MS"/>
              </a:rPr>
              <a:t> Collaboration with Government</a:t>
            </a:r>
            <a:endParaRPr dirty="0">
              <a:latin typeface="+mj-lt"/>
              <a:cs typeface="Calibri" panose="020F0502020204030204" pitchFamily="34" charset="0"/>
            </a:endParaRPr>
          </a:p>
          <a:p>
            <a:pPr marL="91440" lvl="0" indent="-152717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ct val="100000"/>
              <a:buFont typeface="Noto Sans Symbols"/>
              <a:buChar char="▪"/>
            </a:pPr>
            <a:r>
              <a:rPr lang="en-IN" sz="2600" dirty="0">
                <a:latin typeface="+mj-lt"/>
                <a:ea typeface="Comic Sans MS"/>
                <a:cs typeface="Calibri" panose="020F0502020204030204" pitchFamily="34" charset="0"/>
                <a:sym typeface="Comic Sans MS"/>
              </a:rPr>
              <a:t> Integrating Hardware and Software including Tele ECG services</a:t>
            </a:r>
            <a:endParaRPr dirty="0">
              <a:latin typeface="+mj-lt"/>
              <a:cs typeface="Calibri" panose="020F0502020204030204" pitchFamily="34" charset="0"/>
            </a:endParaRPr>
          </a:p>
          <a:p>
            <a:pPr marL="384048" lvl="1" indent="-182879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ct val="100000"/>
              <a:buChar char="▪"/>
            </a:pPr>
            <a:r>
              <a:rPr lang="en-IN" dirty="0">
                <a:latin typeface="+mj-lt"/>
                <a:ea typeface="Comic Sans MS"/>
                <a:cs typeface="Calibri" panose="020F0502020204030204" pitchFamily="34" charset="0"/>
                <a:sym typeface="Comic Sans MS"/>
              </a:rPr>
              <a:t>to ensure data entry, remote diagnosis and correct treatment strategy via algorithm</a:t>
            </a:r>
            <a:endParaRPr dirty="0">
              <a:latin typeface="+mj-lt"/>
              <a:cs typeface="Calibri" panose="020F0502020204030204" pitchFamily="34" charset="0"/>
            </a:endParaRPr>
          </a:p>
          <a:p>
            <a:pPr marL="384048" lvl="1" indent="-18287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100000"/>
              <a:buChar char="▪"/>
            </a:pPr>
            <a:r>
              <a:rPr lang="en-IN" dirty="0">
                <a:latin typeface="+mj-lt"/>
                <a:ea typeface="Comic Sans MS"/>
                <a:cs typeface="Calibri" panose="020F0502020204030204" pitchFamily="34" charset="0"/>
                <a:sym typeface="Comic Sans MS"/>
              </a:rPr>
              <a:t>To enable data storage on the cloud and ensure optimum treatment strategy via pre-programmed algorithm</a:t>
            </a:r>
            <a:endParaRPr dirty="0">
              <a:latin typeface="+mj-lt"/>
              <a:cs typeface="Calibri" panose="020F0502020204030204" pitchFamily="34" charset="0"/>
            </a:endParaRPr>
          </a:p>
          <a:p>
            <a:pPr marL="91440" lvl="0" indent="-152717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ct val="100000"/>
              <a:buFont typeface="Noto Sans Symbols"/>
              <a:buChar char="▪"/>
            </a:pPr>
            <a:r>
              <a:rPr lang="en-IN" sz="2600" dirty="0">
                <a:latin typeface="+mj-lt"/>
                <a:ea typeface="Comic Sans MS"/>
                <a:cs typeface="Calibri" panose="020F0502020204030204" pitchFamily="34" charset="0"/>
                <a:sym typeface="Comic Sans MS"/>
              </a:rPr>
              <a:t> Partnership with Ambulance Network</a:t>
            </a:r>
            <a:endParaRPr dirty="0">
              <a:latin typeface="+mj-lt"/>
              <a:cs typeface="Calibri" panose="020F0502020204030204" pitchFamily="34" charset="0"/>
            </a:endParaRPr>
          </a:p>
          <a:p>
            <a:pPr marL="384048" lvl="1" indent="-182879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ct val="100000"/>
              <a:buChar char="▪"/>
            </a:pPr>
            <a:r>
              <a:rPr lang="en-IN" dirty="0">
                <a:latin typeface="+mj-lt"/>
                <a:ea typeface="Comic Sans MS"/>
                <a:cs typeface="Calibri" panose="020F0502020204030204" pitchFamily="34" charset="0"/>
                <a:sym typeface="Comic Sans MS"/>
              </a:rPr>
              <a:t>To give all patients access and facilitate inter-hospital transfers</a:t>
            </a:r>
            <a:endParaRPr dirty="0">
              <a:latin typeface="+mj-lt"/>
              <a:cs typeface="Calibri" panose="020F0502020204030204" pitchFamily="34" charset="0"/>
            </a:endParaRPr>
          </a:p>
          <a:p>
            <a:pPr marL="91440" lvl="0" indent="-117475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ct val="100000"/>
              <a:buFont typeface="Noto Sans Symbols"/>
              <a:buChar char="▪"/>
            </a:pPr>
            <a:r>
              <a:rPr lang="en-IN" dirty="0">
                <a:latin typeface="+mj-lt"/>
                <a:ea typeface="Comic Sans MS"/>
                <a:cs typeface="Calibri" panose="020F0502020204030204" pitchFamily="34" charset="0"/>
                <a:sym typeface="Comic Sans MS"/>
              </a:rPr>
              <a:t> </a:t>
            </a:r>
            <a:r>
              <a:rPr lang="en-IN" sz="2600" dirty="0">
                <a:latin typeface="+mj-lt"/>
                <a:ea typeface="Comic Sans MS"/>
                <a:cs typeface="Calibri" panose="020F0502020204030204" pitchFamily="34" charset="0"/>
                <a:sym typeface="Comic Sans MS"/>
              </a:rPr>
              <a:t>State-wide Insurance Scheme</a:t>
            </a:r>
            <a:endParaRPr dirty="0">
              <a:latin typeface="+mj-lt"/>
              <a:cs typeface="Calibri" panose="020F0502020204030204" pitchFamily="34" charset="0"/>
            </a:endParaRPr>
          </a:p>
          <a:p>
            <a:pPr marL="384048" lvl="1" indent="-182879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ct val="100000"/>
              <a:buChar char="▪"/>
            </a:pPr>
            <a:r>
              <a:rPr lang="en-IN" dirty="0">
                <a:latin typeface="+mj-lt"/>
                <a:ea typeface="Comic Sans MS"/>
                <a:cs typeface="Calibri" panose="020F0502020204030204" pitchFamily="34" charset="0"/>
                <a:sym typeface="Comic Sans MS"/>
              </a:rPr>
              <a:t>To ensure that all patients – especially the poor and disadvantaged can benefit</a:t>
            </a:r>
            <a:endParaRPr dirty="0">
              <a:latin typeface="+mj-lt"/>
              <a:cs typeface="Calibri" panose="020F0502020204030204" pitchFamily="34" charset="0"/>
            </a:endParaRPr>
          </a:p>
          <a:p>
            <a:pPr marL="384048" lvl="1" indent="-18287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100000"/>
              <a:buChar char="▪"/>
            </a:pPr>
            <a:r>
              <a:rPr lang="en-IN" dirty="0">
                <a:latin typeface="+mj-lt"/>
                <a:ea typeface="Comic Sans MS"/>
                <a:cs typeface="Calibri" panose="020F0502020204030204" pitchFamily="34" charset="0"/>
                <a:sym typeface="Comic Sans MS"/>
              </a:rPr>
              <a:t>Special Categories opened specifically for the STEMI  Program to cover thrombolysis, Primary PCI as well as Pharmaco-invasive methods</a:t>
            </a:r>
            <a:endParaRPr dirty="0">
              <a:latin typeface="+mj-lt"/>
              <a:cs typeface="Calibri" panose="020F0502020204030204" pitchFamily="34" charset="0"/>
            </a:endParaRPr>
          </a:p>
          <a:p>
            <a:pPr marL="384048" lvl="1" indent="-18287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100000"/>
              <a:buChar char="▪"/>
            </a:pPr>
            <a:r>
              <a:rPr lang="en-IN" dirty="0">
                <a:latin typeface="+mj-lt"/>
                <a:ea typeface="Comic Sans MS"/>
                <a:cs typeface="Calibri" panose="020F0502020204030204" pitchFamily="34" charset="0"/>
                <a:sym typeface="Comic Sans MS"/>
              </a:rPr>
              <a:t>Participating hospitals green-channelled</a:t>
            </a:r>
            <a:endParaRPr dirty="0">
              <a:latin typeface="+mj-lt"/>
              <a:ea typeface="Comic Sans MS"/>
              <a:cs typeface="Calibri" panose="020F0502020204030204" pitchFamily="34" charset="0"/>
              <a:sym typeface="Comic Sans MS"/>
            </a:endParaRPr>
          </a:p>
          <a:p>
            <a:pPr marL="9144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ct val="100000"/>
              <a:buFont typeface="Courier New"/>
              <a:buNone/>
            </a:pPr>
            <a:endParaRPr dirty="0">
              <a:latin typeface="+mj-lt"/>
            </a:endParaRPr>
          </a:p>
        </p:txBody>
      </p:sp>
      <p:grpSp>
        <p:nvGrpSpPr>
          <p:cNvPr id="343" name="Google Shape;343;p14"/>
          <p:cNvGrpSpPr/>
          <p:nvPr/>
        </p:nvGrpSpPr>
        <p:grpSpPr>
          <a:xfrm>
            <a:off x="203421" y="50443"/>
            <a:ext cx="6290144" cy="472320"/>
            <a:chOff x="502920" y="786652"/>
            <a:chExt cx="7040880" cy="472320"/>
          </a:xfrm>
        </p:grpSpPr>
        <p:sp>
          <p:nvSpPr>
            <p:cNvPr id="344" name="Google Shape;344;p14"/>
            <p:cNvSpPr/>
            <p:nvPr/>
          </p:nvSpPr>
          <p:spPr>
            <a:xfrm>
              <a:off x="502920" y="786652"/>
              <a:ext cx="7040880" cy="472320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5" name="Google Shape;345;p14"/>
            <p:cNvSpPr txBox="1"/>
            <p:nvPr/>
          </p:nvSpPr>
          <p:spPr>
            <a:xfrm>
              <a:off x="525977" y="809709"/>
              <a:ext cx="6994766" cy="4262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6125" tIns="0" rIns="2661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Calibri"/>
                <a:buNone/>
              </a:pPr>
              <a:r>
                <a:rPr lang="en-IN" sz="1600" b="0" i="0" u="none" strike="noStrike" cap="none">
                  <a:solidFill>
                    <a:srgbClr val="FFFFFF"/>
                  </a:solidFill>
                  <a:latin typeface="+mj-lt"/>
                  <a:ea typeface="Calibri"/>
                  <a:cs typeface="Calibri"/>
                  <a:sym typeface="Calibri"/>
                </a:rPr>
                <a:t>The STEMI India Model</a:t>
              </a:r>
              <a:endParaRPr>
                <a:latin typeface="+mj-lt"/>
              </a:endParaRPr>
            </a:p>
          </p:txBody>
        </p:sp>
      </p:grpSp>
      <p:sp>
        <p:nvSpPr>
          <p:cNvPr id="347" name="Google Shape;347;p14"/>
          <p:cNvSpPr txBox="1"/>
          <p:nvPr/>
        </p:nvSpPr>
        <p:spPr>
          <a:xfrm>
            <a:off x="9888266" y="6460554"/>
            <a:ext cx="212390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Dr Thomas Alexander</a:t>
            </a:r>
            <a:endParaRPr/>
          </a:p>
        </p:txBody>
      </p:sp>
      <p:pic>
        <p:nvPicPr>
          <p:cNvPr id="2" name="Google Shape;157;p2">
            <a:extLst>
              <a:ext uri="{FF2B5EF4-FFF2-40B4-BE49-F238E27FC236}">
                <a16:creationId xmlns:a16="http://schemas.microsoft.com/office/drawing/2014/main" id="{5AD3782C-2B68-685C-2882-F8CF91FF654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38528" y="35459"/>
            <a:ext cx="1153472" cy="78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61;p2">
            <a:extLst>
              <a:ext uri="{FF2B5EF4-FFF2-40B4-BE49-F238E27FC236}">
                <a16:creationId xmlns:a16="http://schemas.microsoft.com/office/drawing/2014/main" id="{0758EFC6-8219-CB54-C095-04FBC403B68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51192" t="23101" r="27877" b="37985"/>
          <a:stretch/>
        </p:blipFill>
        <p:spPr>
          <a:xfrm>
            <a:off x="10053245" y="-57"/>
            <a:ext cx="976416" cy="10211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15"/>
          <p:cNvSpPr txBox="1"/>
          <p:nvPr/>
        </p:nvSpPr>
        <p:spPr>
          <a:xfrm>
            <a:off x="82297" y="102257"/>
            <a:ext cx="206062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n-IN" sz="2400" b="0" i="0" u="none" strike="noStrike" cap="none" dirty="0"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2011</a:t>
            </a:r>
            <a:endParaRPr dirty="0">
              <a:latin typeface="+mj-lt"/>
            </a:endParaRPr>
          </a:p>
        </p:txBody>
      </p:sp>
      <p:sp>
        <p:nvSpPr>
          <p:cNvPr id="354" name="Google Shape;354;p15"/>
          <p:cNvSpPr txBox="1"/>
          <p:nvPr/>
        </p:nvSpPr>
        <p:spPr>
          <a:xfrm>
            <a:off x="3982448" y="686149"/>
            <a:ext cx="206062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n-IN" sz="2400" b="0" i="0" u="none" strike="noStrike" cap="none"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2013</a:t>
            </a:r>
            <a:endParaRPr>
              <a:latin typeface="+mj-lt"/>
            </a:endParaRPr>
          </a:p>
        </p:txBody>
      </p:sp>
      <p:sp>
        <p:nvSpPr>
          <p:cNvPr id="355" name="Google Shape;355;p15"/>
          <p:cNvSpPr txBox="1"/>
          <p:nvPr/>
        </p:nvSpPr>
        <p:spPr>
          <a:xfrm>
            <a:off x="6389713" y="750521"/>
            <a:ext cx="206062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n-IN" sz="2400" b="0" i="0" u="none" strike="noStrike" cap="none" dirty="0"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      2014</a:t>
            </a:r>
            <a:endParaRPr dirty="0">
              <a:latin typeface="+mj-lt"/>
            </a:endParaRPr>
          </a:p>
        </p:txBody>
      </p:sp>
      <p:pic>
        <p:nvPicPr>
          <p:cNvPr id="356" name="Google Shape;356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47735" y="1082641"/>
            <a:ext cx="3104868" cy="220400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7" name="Google Shape;357;p15"/>
          <p:cNvGrpSpPr/>
          <p:nvPr/>
        </p:nvGrpSpPr>
        <p:grpSpPr>
          <a:xfrm>
            <a:off x="34682" y="563922"/>
            <a:ext cx="2860356" cy="2048848"/>
            <a:chOff x="0" y="1350306"/>
            <a:chExt cx="3631843" cy="2619690"/>
          </a:xfrm>
        </p:grpSpPr>
        <p:pic>
          <p:nvPicPr>
            <p:cNvPr id="358" name="Google Shape;358;p1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" y="1350306"/>
              <a:ext cx="3631842" cy="10330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9" name="Google Shape;359;p1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0" y="1915787"/>
              <a:ext cx="3631842" cy="205420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60" name="Google Shape;360;p15"/>
          <p:cNvPicPr preferRelativeResize="0"/>
          <p:nvPr/>
        </p:nvPicPr>
        <p:blipFill rotWithShape="1">
          <a:blip r:embed="rId6">
            <a:alphaModFix/>
          </a:blip>
          <a:srcRect r="13443"/>
          <a:stretch/>
        </p:blipFill>
        <p:spPr>
          <a:xfrm>
            <a:off x="6017000" y="1178246"/>
            <a:ext cx="2628596" cy="2250754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15"/>
          <p:cNvSpPr txBox="1"/>
          <p:nvPr/>
        </p:nvSpPr>
        <p:spPr>
          <a:xfrm>
            <a:off x="9554644" y="851808"/>
            <a:ext cx="206062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n-IN" sz="2400" b="0" i="0" u="none" strike="noStrike" cap="none" dirty="0"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      2015</a:t>
            </a:r>
            <a:endParaRPr dirty="0">
              <a:latin typeface="+mj-lt"/>
            </a:endParaRPr>
          </a:p>
        </p:txBody>
      </p:sp>
      <p:pic>
        <p:nvPicPr>
          <p:cNvPr id="362" name="Google Shape;362;p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65527" y="1208657"/>
            <a:ext cx="3368629" cy="2570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1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038528" y="0"/>
            <a:ext cx="1153472" cy="7824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4" name="Google Shape;364;p15"/>
          <p:cNvGrpSpPr/>
          <p:nvPr/>
        </p:nvGrpSpPr>
        <p:grpSpPr>
          <a:xfrm>
            <a:off x="3744535" y="78475"/>
            <a:ext cx="6040155" cy="472320"/>
            <a:chOff x="502920" y="3689692"/>
            <a:chExt cx="7040880" cy="472320"/>
          </a:xfrm>
        </p:grpSpPr>
        <p:sp>
          <p:nvSpPr>
            <p:cNvPr id="365" name="Google Shape;365;p15"/>
            <p:cNvSpPr/>
            <p:nvPr/>
          </p:nvSpPr>
          <p:spPr>
            <a:xfrm>
              <a:off x="502920" y="3689692"/>
              <a:ext cx="7040880" cy="472320"/>
            </a:xfrm>
            <a:prstGeom prst="roundRect">
              <a:avLst>
                <a:gd name="adj" fmla="val 16667"/>
              </a:avLst>
            </a:prstGeom>
            <a:solidFill>
              <a:srgbClr val="BB582B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66" name="Google Shape;366;p15"/>
            <p:cNvSpPr txBox="1"/>
            <p:nvPr/>
          </p:nvSpPr>
          <p:spPr>
            <a:xfrm>
              <a:off x="525977" y="3712749"/>
              <a:ext cx="6994766" cy="4262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6125" tIns="0" rIns="2661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lang="en-IN" sz="160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Studies Published</a:t>
              </a:r>
              <a:endParaRPr sz="1600">
                <a:solidFill>
                  <a:schemeClr val="lt1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67" name="Google Shape;367;p15"/>
          <p:cNvPicPr preferRelativeResize="0"/>
          <p:nvPr/>
        </p:nvPicPr>
        <p:blipFill rotWithShape="1">
          <a:blip r:embed="rId9">
            <a:alphaModFix/>
          </a:blip>
          <a:srcRect l="3432" r="9200"/>
          <a:stretch/>
        </p:blipFill>
        <p:spPr>
          <a:xfrm>
            <a:off x="66986" y="3637008"/>
            <a:ext cx="4151862" cy="1794970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15"/>
          <p:cNvSpPr txBox="1"/>
          <p:nvPr/>
        </p:nvSpPr>
        <p:spPr>
          <a:xfrm>
            <a:off x="1606724" y="3215860"/>
            <a:ext cx="206062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n-IN" sz="2400" b="0" i="0" u="none" strike="noStrike" cap="none" dirty="0"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      2017</a:t>
            </a:r>
            <a:endParaRPr dirty="0">
              <a:latin typeface="+mj-lt"/>
            </a:endParaRPr>
          </a:p>
        </p:txBody>
      </p:sp>
      <p:pic>
        <p:nvPicPr>
          <p:cNvPr id="369" name="Google Shape;369;p15"/>
          <p:cNvPicPr preferRelativeResize="0"/>
          <p:nvPr/>
        </p:nvPicPr>
        <p:blipFill rotWithShape="1">
          <a:blip r:embed="rId10">
            <a:alphaModFix/>
          </a:blip>
          <a:srcRect l="23599" t="27566" r="21199" b="25546"/>
          <a:stretch/>
        </p:blipFill>
        <p:spPr>
          <a:xfrm>
            <a:off x="4227454" y="3571351"/>
            <a:ext cx="4324518" cy="2204009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15"/>
          <p:cNvSpPr txBox="1"/>
          <p:nvPr/>
        </p:nvSpPr>
        <p:spPr>
          <a:xfrm>
            <a:off x="5359403" y="3574536"/>
            <a:ext cx="206062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n-IN" sz="2400" b="0" i="0" u="none" strike="noStrike" cap="none"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      2020</a:t>
            </a:r>
            <a:endParaRPr>
              <a:latin typeface="+mj-lt"/>
            </a:endParaRPr>
          </a:p>
        </p:txBody>
      </p:sp>
      <p:pic>
        <p:nvPicPr>
          <p:cNvPr id="371" name="Google Shape;371;p15" descr="Graphical user interface, text, application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 l="16685" t="22973" r="19906" b="12421"/>
          <a:stretch/>
        </p:blipFill>
        <p:spPr>
          <a:xfrm>
            <a:off x="8349878" y="4207953"/>
            <a:ext cx="3775136" cy="2163644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15"/>
          <p:cNvSpPr txBox="1"/>
          <p:nvPr/>
        </p:nvSpPr>
        <p:spPr>
          <a:xfrm>
            <a:off x="9266919" y="3805368"/>
            <a:ext cx="206062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n-IN" sz="2400" b="0" i="0" u="none" strike="noStrike" cap="none" dirty="0"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      2021</a:t>
            </a:r>
            <a:endParaRPr dirty="0">
              <a:latin typeface="+mj-lt"/>
            </a:endParaRPr>
          </a:p>
        </p:txBody>
      </p:sp>
      <p:sp>
        <p:nvSpPr>
          <p:cNvPr id="373" name="Google Shape;373;p15"/>
          <p:cNvSpPr txBox="1"/>
          <p:nvPr/>
        </p:nvSpPr>
        <p:spPr>
          <a:xfrm>
            <a:off x="9888266" y="6492875"/>
            <a:ext cx="212390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Dr Thomas Alexander</a:t>
            </a:r>
            <a:endParaRPr/>
          </a:p>
        </p:txBody>
      </p:sp>
      <p:pic>
        <p:nvPicPr>
          <p:cNvPr id="374" name="Google Shape;374;p15"/>
          <p:cNvPicPr preferRelativeResize="0"/>
          <p:nvPr/>
        </p:nvPicPr>
        <p:blipFill rotWithShape="1">
          <a:blip r:embed="rId12">
            <a:alphaModFix/>
          </a:blip>
          <a:srcRect l="51192" t="23101" r="27877" b="37985"/>
          <a:stretch/>
        </p:blipFill>
        <p:spPr>
          <a:xfrm>
            <a:off x="10247169" y="-5720"/>
            <a:ext cx="791357" cy="8276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6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Poppins"/>
              <a:buNone/>
            </a:pPr>
            <a:r>
              <a:rPr lang="en-IN" dirty="0">
                <a:latin typeface="+mj-lt"/>
                <a:cs typeface="Calibri" panose="020F0502020204030204" pitchFamily="34" charset="0"/>
              </a:rPr>
              <a:t>Agenda</a:t>
            </a:r>
            <a:endParaRPr dirty="0">
              <a:latin typeface="+mj-lt"/>
              <a:cs typeface="Calibri" panose="020F0502020204030204" pitchFamily="34" charset="0"/>
            </a:endParaRPr>
          </a:p>
        </p:txBody>
      </p:sp>
      <p:grpSp>
        <p:nvGrpSpPr>
          <p:cNvPr id="381" name="Google Shape;381;p16"/>
          <p:cNvGrpSpPr/>
          <p:nvPr/>
        </p:nvGrpSpPr>
        <p:grpSpPr>
          <a:xfrm>
            <a:off x="1096963" y="1907155"/>
            <a:ext cx="10058399" cy="4268160"/>
            <a:chOff x="0" y="60892"/>
            <a:chExt cx="10058399" cy="4268160"/>
          </a:xfrm>
        </p:grpSpPr>
        <p:sp>
          <p:nvSpPr>
            <p:cNvPr id="382" name="Google Shape;382;p16"/>
            <p:cNvSpPr/>
            <p:nvPr/>
          </p:nvSpPr>
          <p:spPr>
            <a:xfrm>
              <a:off x="0" y="297052"/>
              <a:ext cx="10058399" cy="4032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5875" cap="flat" cmpd="sng">
              <a:solidFill>
                <a:srgbClr val="BB582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83" name="Google Shape;383;p16"/>
            <p:cNvSpPr/>
            <p:nvPr/>
          </p:nvSpPr>
          <p:spPr>
            <a:xfrm>
              <a:off x="502920" y="60892"/>
              <a:ext cx="7040880" cy="472320"/>
            </a:xfrm>
            <a:prstGeom prst="roundRect">
              <a:avLst>
                <a:gd name="adj" fmla="val 16667"/>
              </a:avLst>
            </a:prstGeom>
            <a:solidFill>
              <a:srgbClr val="BB582B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84" name="Google Shape;384;p16"/>
            <p:cNvSpPr txBox="1"/>
            <p:nvPr/>
          </p:nvSpPr>
          <p:spPr>
            <a:xfrm>
              <a:off x="525977" y="83949"/>
              <a:ext cx="6994766" cy="4262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6125" tIns="0" rIns="2661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lang="en-IN" sz="160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The TN STEMI Program and the STEMI India Model</a:t>
              </a:r>
              <a:endParaRPr>
                <a:latin typeface="+mj-lt"/>
              </a:endParaRPr>
            </a:p>
          </p:txBody>
        </p:sp>
        <p:sp>
          <p:nvSpPr>
            <p:cNvPr id="385" name="Google Shape;385;p16"/>
            <p:cNvSpPr/>
            <p:nvPr/>
          </p:nvSpPr>
          <p:spPr>
            <a:xfrm>
              <a:off x="0" y="1022812"/>
              <a:ext cx="10058399" cy="4032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58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86" name="Google Shape;386;p16"/>
            <p:cNvSpPr/>
            <p:nvPr/>
          </p:nvSpPr>
          <p:spPr>
            <a:xfrm>
              <a:off x="502920" y="786652"/>
              <a:ext cx="7040880" cy="472320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87" name="Google Shape;387;p16"/>
            <p:cNvSpPr txBox="1"/>
            <p:nvPr/>
          </p:nvSpPr>
          <p:spPr>
            <a:xfrm>
              <a:off x="525977" y="809709"/>
              <a:ext cx="6994766" cy="4262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6125" tIns="0" rIns="2661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lang="en-IN" sz="160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Challenges in STEMI Management </a:t>
              </a:r>
              <a:endParaRPr>
                <a:latin typeface="+mj-lt"/>
              </a:endParaRPr>
            </a:p>
          </p:txBody>
        </p:sp>
        <p:sp>
          <p:nvSpPr>
            <p:cNvPr id="388" name="Google Shape;388;p16"/>
            <p:cNvSpPr/>
            <p:nvPr/>
          </p:nvSpPr>
          <p:spPr>
            <a:xfrm>
              <a:off x="0" y="1748572"/>
              <a:ext cx="10058399" cy="4032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5875" cap="flat" cmpd="sng">
              <a:solidFill>
                <a:srgbClr val="9B8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89" name="Google Shape;389;p16"/>
            <p:cNvSpPr/>
            <p:nvPr/>
          </p:nvSpPr>
          <p:spPr>
            <a:xfrm>
              <a:off x="502920" y="1512412"/>
              <a:ext cx="7040880" cy="472320"/>
            </a:xfrm>
            <a:prstGeom prst="roundRect">
              <a:avLst>
                <a:gd name="adj" fmla="val 16667"/>
              </a:avLst>
            </a:prstGeom>
            <a:solidFill>
              <a:srgbClr val="9B8355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90" name="Google Shape;390;p16"/>
            <p:cNvSpPr txBox="1"/>
            <p:nvPr/>
          </p:nvSpPr>
          <p:spPr>
            <a:xfrm>
              <a:off x="525977" y="1535469"/>
              <a:ext cx="6994766" cy="4262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6125" tIns="0" rIns="2661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lang="en-IN" sz="160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Benefits of a STEMI System of Care</a:t>
              </a:r>
              <a:endParaRPr sz="1600">
                <a:solidFill>
                  <a:schemeClr val="lt1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391;p16"/>
            <p:cNvSpPr/>
            <p:nvPr/>
          </p:nvSpPr>
          <p:spPr>
            <a:xfrm>
              <a:off x="0" y="2474332"/>
              <a:ext cx="10058399" cy="4032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58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92" name="Google Shape;392;p16"/>
            <p:cNvSpPr/>
            <p:nvPr/>
          </p:nvSpPr>
          <p:spPr>
            <a:xfrm>
              <a:off x="502920" y="2238172"/>
              <a:ext cx="7040880" cy="472320"/>
            </a:xfrm>
            <a:prstGeom prst="roundRect">
              <a:avLst>
                <a:gd name="adj" fmla="val 16667"/>
              </a:avLst>
            </a:prstGeom>
            <a:solidFill>
              <a:schemeClr val="accent5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93" name="Google Shape;393;p16"/>
            <p:cNvSpPr txBox="1"/>
            <p:nvPr/>
          </p:nvSpPr>
          <p:spPr>
            <a:xfrm>
              <a:off x="525977" y="2261229"/>
              <a:ext cx="6994766" cy="4262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6125" tIns="0" rIns="2661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lang="en-IN" sz="160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Infrastructure appropriate variations of the Hub and Spoke Model</a:t>
              </a:r>
              <a:endParaRPr sz="1600">
                <a:solidFill>
                  <a:schemeClr val="lt1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394;p16"/>
            <p:cNvSpPr/>
            <p:nvPr/>
          </p:nvSpPr>
          <p:spPr>
            <a:xfrm>
              <a:off x="0" y="3200092"/>
              <a:ext cx="10058399" cy="4032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58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95" name="Google Shape;395;p16"/>
            <p:cNvSpPr/>
            <p:nvPr/>
          </p:nvSpPr>
          <p:spPr>
            <a:xfrm>
              <a:off x="502920" y="2963932"/>
              <a:ext cx="7040880" cy="472320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96" name="Google Shape;396;p16"/>
            <p:cNvSpPr txBox="1"/>
            <p:nvPr/>
          </p:nvSpPr>
          <p:spPr>
            <a:xfrm>
              <a:off x="525977" y="2986989"/>
              <a:ext cx="6994766" cy="4262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6125" tIns="0" rIns="2661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lang="en-IN" sz="160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Implementation of the STEMI India Model</a:t>
              </a:r>
              <a:endParaRPr>
                <a:latin typeface="+mj-lt"/>
              </a:endParaRPr>
            </a:p>
          </p:txBody>
        </p:sp>
        <p:sp>
          <p:nvSpPr>
            <p:cNvPr id="397" name="Google Shape;397;p16"/>
            <p:cNvSpPr/>
            <p:nvPr/>
          </p:nvSpPr>
          <p:spPr>
            <a:xfrm>
              <a:off x="0" y="3925852"/>
              <a:ext cx="10058399" cy="4032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5875" cap="flat" cmpd="sng">
              <a:solidFill>
                <a:srgbClr val="BB582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98" name="Google Shape;398;p16"/>
            <p:cNvSpPr/>
            <p:nvPr/>
          </p:nvSpPr>
          <p:spPr>
            <a:xfrm>
              <a:off x="502920" y="3689692"/>
              <a:ext cx="7040880" cy="472320"/>
            </a:xfrm>
            <a:prstGeom prst="roundRect">
              <a:avLst>
                <a:gd name="adj" fmla="val 16667"/>
              </a:avLst>
            </a:prstGeom>
            <a:solidFill>
              <a:srgbClr val="BB582B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99" name="Google Shape;399;p16"/>
            <p:cNvSpPr txBox="1"/>
            <p:nvPr/>
          </p:nvSpPr>
          <p:spPr>
            <a:xfrm>
              <a:off x="525977" y="3712749"/>
              <a:ext cx="6994766" cy="4262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6125" tIns="0" rIns="2661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lang="en-IN" sz="160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Global Programs</a:t>
              </a:r>
              <a:endParaRPr>
                <a:latin typeface="+mj-lt"/>
              </a:endParaRPr>
            </a:p>
          </p:txBody>
        </p:sp>
      </p:grpSp>
      <p:sp>
        <p:nvSpPr>
          <p:cNvPr id="400" name="Google Shape;400;p16"/>
          <p:cNvSpPr txBox="1"/>
          <p:nvPr/>
        </p:nvSpPr>
        <p:spPr>
          <a:xfrm>
            <a:off x="9888266" y="6492875"/>
            <a:ext cx="212390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Dr Thomas Alexander</a:t>
            </a:r>
            <a:endParaRPr/>
          </a:p>
        </p:txBody>
      </p:sp>
      <p:pic>
        <p:nvPicPr>
          <p:cNvPr id="2" name="Google Shape;157;p2">
            <a:extLst>
              <a:ext uri="{FF2B5EF4-FFF2-40B4-BE49-F238E27FC236}">
                <a16:creationId xmlns:a16="http://schemas.microsoft.com/office/drawing/2014/main" id="{4EF65454-9F2C-F77F-AC31-E377134F89F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38528" y="20768"/>
            <a:ext cx="1153472" cy="78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61;p2">
            <a:extLst>
              <a:ext uri="{FF2B5EF4-FFF2-40B4-BE49-F238E27FC236}">
                <a16:creationId xmlns:a16="http://schemas.microsoft.com/office/drawing/2014/main" id="{B8F44145-40B9-88E3-8D3D-B97C88F21F3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51192" t="23101" r="27877" b="37985"/>
          <a:stretch/>
        </p:blipFill>
        <p:spPr>
          <a:xfrm>
            <a:off x="10053245" y="0"/>
            <a:ext cx="976416" cy="10211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17"/>
          <p:cNvSpPr txBox="1">
            <a:spLocks noGrp="1"/>
          </p:cNvSpPr>
          <p:nvPr>
            <p:ph type="title" idx="4294967295"/>
          </p:nvPr>
        </p:nvSpPr>
        <p:spPr>
          <a:xfrm>
            <a:off x="891817" y="664719"/>
            <a:ext cx="10058400" cy="1695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Poppins"/>
              <a:buNone/>
            </a:pPr>
            <a:r>
              <a:rPr lang="en-IN" sz="4400" dirty="0">
                <a:latin typeface="+mj-lt"/>
                <a:cs typeface="Calibri" panose="020F0502020204030204" pitchFamily="34" charset="0"/>
              </a:rPr>
              <a:t>Estimate (Guesstimate) of STEMI in India</a:t>
            </a:r>
            <a:endParaRPr sz="4400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408" name="Google Shape;408;p17"/>
          <p:cNvSpPr txBox="1">
            <a:spLocks noGrp="1"/>
          </p:cNvSpPr>
          <p:nvPr>
            <p:ph type="body" idx="4294967295"/>
          </p:nvPr>
        </p:nvSpPr>
        <p:spPr>
          <a:xfrm>
            <a:off x="891817" y="2093086"/>
            <a:ext cx="10408366" cy="4022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None/>
            </a:pPr>
            <a:r>
              <a:rPr lang="en-IN" sz="2400" dirty="0">
                <a:latin typeface="+mj-lt"/>
                <a:ea typeface="Arial"/>
                <a:cs typeface="Calibri" panose="020F0502020204030204" pitchFamily="34" charset="0"/>
                <a:sym typeface="Arial"/>
              </a:rPr>
              <a:t> </a:t>
            </a:r>
            <a:endParaRPr sz="2400" dirty="0">
              <a:latin typeface="+mj-lt"/>
              <a:cs typeface="Calibri" panose="020F0502020204030204" pitchFamily="34" charset="0"/>
            </a:endParaRPr>
          </a:p>
          <a:p>
            <a:pPr marL="91440" lvl="0" indent="-127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FF0000"/>
              </a:buClr>
              <a:buSzPts val="2000"/>
              <a:buChar char=" "/>
            </a:pPr>
            <a:r>
              <a:rPr lang="en-IN" sz="2400" dirty="0">
                <a:latin typeface="+mj-lt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IN" sz="2400" dirty="0">
                <a:latin typeface="+mj-lt"/>
                <a:cs typeface="Calibri" panose="020F0502020204030204" pitchFamily="34" charset="0"/>
              </a:rPr>
              <a:t>US data from Worcester MA – 1,210 to 770 per million from 1997 to 2005</a:t>
            </a:r>
            <a:endParaRPr sz="2400" dirty="0">
              <a:latin typeface="+mj-lt"/>
              <a:cs typeface="Calibri" panose="020F0502020204030204" pitchFamily="34" charset="0"/>
            </a:endParaRPr>
          </a:p>
          <a:p>
            <a:pPr marL="9144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FF0000"/>
              </a:buClr>
              <a:buSzPts val="2000"/>
              <a:buNone/>
            </a:pPr>
            <a:endParaRPr sz="2400" dirty="0">
              <a:latin typeface="+mj-lt"/>
              <a:cs typeface="Calibri" panose="020F0502020204030204" pitchFamily="34" charset="0"/>
            </a:endParaRPr>
          </a:p>
          <a:p>
            <a:pPr marL="91440" lvl="0" indent="-127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FF0000"/>
              </a:buClr>
              <a:buSzPts val="2000"/>
              <a:buChar char=" "/>
            </a:pPr>
            <a:r>
              <a:rPr lang="en-IN" sz="2400" dirty="0">
                <a:latin typeface="+mj-lt"/>
                <a:cs typeface="Calibri" panose="020F0502020204030204" pitchFamily="34" charset="0"/>
              </a:rPr>
              <a:t> European data - 750 to 1,250 per million</a:t>
            </a:r>
            <a:endParaRPr sz="2400" dirty="0">
              <a:latin typeface="+mj-lt"/>
              <a:cs typeface="Calibri" panose="020F0502020204030204" pitchFamily="34" charset="0"/>
            </a:endParaRPr>
          </a:p>
          <a:p>
            <a:pPr marL="9144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FF0000"/>
              </a:buClr>
              <a:buSzPts val="2000"/>
              <a:buNone/>
            </a:pPr>
            <a:endParaRPr sz="2400" dirty="0">
              <a:latin typeface="+mj-lt"/>
              <a:cs typeface="Calibri" panose="020F0502020204030204" pitchFamily="34" charset="0"/>
            </a:endParaRPr>
          </a:p>
          <a:p>
            <a:pPr marL="91440" lvl="0" indent="-127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FF0000"/>
              </a:buClr>
              <a:buSzPts val="2000"/>
              <a:buChar char=" "/>
            </a:pPr>
            <a:r>
              <a:rPr lang="en-IN" sz="2400" dirty="0">
                <a:latin typeface="+mj-lt"/>
                <a:cs typeface="Calibri" panose="020F0502020204030204" pitchFamily="34" charset="0"/>
              </a:rPr>
              <a:t> India – 2,000 MI per million – 2.4 million MI per year </a:t>
            </a:r>
            <a:endParaRPr sz="2400" dirty="0">
              <a:latin typeface="+mj-lt"/>
              <a:cs typeface="Calibri" panose="020F0502020204030204" pitchFamily="34" charset="0"/>
            </a:endParaRPr>
          </a:p>
          <a:p>
            <a:pPr marL="384048" lvl="1" indent="-18288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Pts val="1800"/>
              <a:buChar char="◦"/>
            </a:pPr>
            <a:r>
              <a:rPr lang="en-IN" sz="2000" dirty="0">
                <a:latin typeface="+mj-lt"/>
                <a:cs typeface="Calibri" panose="020F0502020204030204" pitchFamily="34" charset="0"/>
              </a:rPr>
              <a:t>Over 1.75  million patients with STEMI yearly</a:t>
            </a:r>
            <a:endParaRPr sz="2000" dirty="0">
              <a:latin typeface="+mj-lt"/>
              <a:cs typeface="Calibri" panose="020F0502020204030204" pitchFamily="34" charset="0"/>
            </a:endParaRPr>
          </a:p>
          <a:p>
            <a:pPr marL="9144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2124"/>
              <a:buNone/>
            </a:pPr>
            <a:endParaRPr sz="2400" dirty="0">
              <a:latin typeface="+mj-lt"/>
              <a:cs typeface="Calibri" panose="020F0502020204030204" pitchFamily="34" charset="0"/>
            </a:endParaRPr>
          </a:p>
        </p:txBody>
      </p:sp>
      <p:grpSp>
        <p:nvGrpSpPr>
          <p:cNvPr id="409" name="Google Shape;409;p17"/>
          <p:cNvGrpSpPr/>
          <p:nvPr/>
        </p:nvGrpSpPr>
        <p:grpSpPr>
          <a:xfrm>
            <a:off x="110655" y="50443"/>
            <a:ext cx="7040880" cy="472320"/>
            <a:chOff x="502920" y="60892"/>
            <a:chExt cx="7040880" cy="472320"/>
          </a:xfrm>
        </p:grpSpPr>
        <p:sp>
          <p:nvSpPr>
            <p:cNvPr id="410" name="Google Shape;410;p17"/>
            <p:cNvSpPr/>
            <p:nvPr/>
          </p:nvSpPr>
          <p:spPr>
            <a:xfrm>
              <a:off x="502920" y="60892"/>
              <a:ext cx="7040880" cy="472320"/>
            </a:xfrm>
            <a:prstGeom prst="roundRect">
              <a:avLst>
                <a:gd name="adj" fmla="val 16667"/>
              </a:avLst>
            </a:prstGeom>
            <a:solidFill>
              <a:srgbClr val="BB582B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11" name="Google Shape;411;p17"/>
            <p:cNvSpPr txBox="1"/>
            <p:nvPr/>
          </p:nvSpPr>
          <p:spPr>
            <a:xfrm>
              <a:off x="525977" y="83949"/>
              <a:ext cx="6994766" cy="4262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6125" tIns="0" rIns="2661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Calibri"/>
                <a:buNone/>
              </a:pPr>
              <a:r>
                <a:rPr lang="en-IN" sz="1600" b="0" i="0" u="none" strike="noStrike" cap="none">
                  <a:solidFill>
                    <a:srgbClr val="FFFFFF"/>
                  </a:solidFill>
                  <a:latin typeface="+mj-lt"/>
                  <a:ea typeface="Calibri"/>
                  <a:cs typeface="Calibri"/>
                  <a:sym typeface="Calibri"/>
                </a:rPr>
                <a:t>STEMI in India - Challenges</a:t>
              </a:r>
              <a:endParaRPr>
                <a:latin typeface="+mj-lt"/>
              </a:endParaRPr>
            </a:p>
          </p:txBody>
        </p:sp>
      </p:grpSp>
      <p:sp>
        <p:nvSpPr>
          <p:cNvPr id="413" name="Google Shape;413;p17"/>
          <p:cNvSpPr txBox="1"/>
          <p:nvPr/>
        </p:nvSpPr>
        <p:spPr>
          <a:xfrm>
            <a:off x="9888266" y="6492875"/>
            <a:ext cx="212390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Dr Thomas Alexander</a:t>
            </a:r>
            <a:endParaRPr/>
          </a:p>
        </p:txBody>
      </p:sp>
      <p:pic>
        <p:nvPicPr>
          <p:cNvPr id="4" name="Google Shape;157;p2">
            <a:extLst>
              <a:ext uri="{FF2B5EF4-FFF2-40B4-BE49-F238E27FC236}">
                <a16:creationId xmlns:a16="http://schemas.microsoft.com/office/drawing/2014/main" id="{D70D02CB-C7FE-F9AC-089C-4A91C71DB1F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23674" y="108043"/>
            <a:ext cx="1153472" cy="78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61;p2">
            <a:extLst>
              <a:ext uri="{FF2B5EF4-FFF2-40B4-BE49-F238E27FC236}">
                <a16:creationId xmlns:a16="http://schemas.microsoft.com/office/drawing/2014/main" id="{A23560A5-3229-38BA-8398-DD45B36F437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51192" t="23101" r="27877" b="37985"/>
          <a:stretch/>
        </p:blipFill>
        <p:spPr>
          <a:xfrm>
            <a:off x="9938391" y="43031"/>
            <a:ext cx="976416" cy="10211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18"/>
          <p:cNvSpPr txBox="1"/>
          <p:nvPr/>
        </p:nvSpPr>
        <p:spPr>
          <a:xfrm>
            <a:off x="441654" y="248156"/>
            <a:ext cx="4561268" cy="1042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en-IN" sz="3600" b="1" i="0" dirty="0">
                <a:solidFill>
                  <a:srgbClr val="3F3F3F"/>
                </a:solidFill>
                <a:latin typeface="+mj-lt"/>
                <a:ea typeface="Calibri"/>
                <a:cs typeface="Calibri"/>
                <a:sym typeface="Calibri"/>
              </a:rPr>
              <a:t>CREATE</a:t>
            </a:r>
            <a:r>
              <a:rPr lang="en-IN" sz="3600" b="1" i="0" dirty="0">
                <a:solidFill>
                  <a:srgbClr val="0B5569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IN" sz="3600" b="1" i="0" dirty="0">
                <a:solidFill>
                  <a:srgbClr val="3F3F3F"/>
                </a:solidFill>
                <a:latin typeface="+mj-lt"/>
                <a:ea typeface="Calibri"/>
                <a:cs typeface="Calibri"/>
                <a:sym typeface="Calibri"/>
              </a:rPr>
              <a:t>Registry</a:t>
            </a:r>
            <a:endParaRPr sz="3600" dirty="0">
              <a:latin typeface="+mj-lt"/>
            </a:endParaRPr>
          </a:p>
        </p:txBody>
      </p:sp>
      <p:sp>
        <p:nvSpPr>
          <p:cNvPr id="421" name="Google Shape;421;p18"/>
          <p:cNvSpPr txBox="1"/>
          <p:nvPr/>
        </p:nvSpPr>
        <p:spPr>
          <a:xfrm>
            <a:off x="73026" y="3447902"/>
            <a:ext cx="4929896" cy="2941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Courier New"/>
              <a:buChar char="o"/>
            </a:pPr>
            <a:r>
              <a:rPr lang="en-IN" sz="2600" b="0" i="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 4-year (2001-05) prospective registry study</a:t>
            </a:r>
            <a:endParaRPr dirty="0">
              <a:latin typeface="+mj-lt"/>
            </a:endParaRPr>
          </a:p>
          <a:p>
            <a:pPr marL="742950" marR="0" lvl="1" indent="-285750" algn="l" rtl="0">
              <a:spcBef>
                <a:spcPts val="28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Courier New"/>
              <a:buChar char="o"/>
            </a:pPr>
            <a:r>
              <a:rPr lang="en-IN" sz="2000" b="0" i="0" u="none" strike="noStrike" cap="none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89 centres from 10 regions and 50 cities in India</a:t>
            </a:r>
            <a:endParaRPr dirty="0">
              <a:latin typeface="+mj-lt"/>
            </a:endParaRPr>
          </a:p>
          <a:p>
            <a:pPr marL="342900" marR="0" lvl="0" indent="-240665" algn="l" rtl="0">
              <a:spcBef>
                <a:spcPts val="322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Courier New"/>
              <a:buNone/>
            </a:pPr>
            <a:endParaRPr sz="2300" b="0" i="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322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Courier New"/>
              <a:buChar char="o"/>
            </a:pPr>
            <a:r>
              <a:rPr lang="en-IN" sz="2300" b="0" i="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20,468 patients with ACS of which 12,405 had a STEMI</a:t>
            </a:r>
            <a:endParaRPr dirty="0">
              <a:latin typeface="+mj-lt"/>
            </a:endParaRPr>
          </a:p>
          <a:p>
            <a:pPr marL="742950" marR="0" lvl="1" indent="-285750" algn="l" rtl="0">
              <a:lnSpc>
                <a:spcPct val="120000"/>
              </a:lnSpc>
              <a:spcBef>
                <a:spcPts val="28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Courier New"/>
              <a:buChar char="o"/>
            </a:pPr>
            <a:r>
              <a:rPr lang="en-IN" sz="2000" b="0" i="0" u="none" strike="noStrike" cap="none" dirty="0">
                <a:solidFill>
                  <a:srgbClr val="002060"/>
                </a:solidFill>
                <a:latin typeface="+mj-lt"/>
                <a:ea typeface="Calibri"/>
                <a:cs typeface="Calibri"/>
                <a:sym typeface="Calibri"/>
              </a:rPr>
              <a:t>34% of STEMI were below 50 years</a:t>
            </a:r>
            <a:endParaRPr dirty="0">
              <a:latin typeface="+mj-lt"/>
            </a:endParaRPr>
          </a:p>
          <a:p>
            <a:pPr marL="742950" marR="0" lvl="1" indent="-285750" algn="l" rtl="0">
              <a:lnSpc>
                <a:spcPct val="120000"/>
              </a:lnSpc>
              <a:spcBef>
                <a:spcPts val="28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Courier New"/>
              <a:buChar char="o"/>
            </a:pPr>
            <a:r>
              <a:rPr lang="en-IN" sz="2000" b="0" i="0" u="none" strike="noStrike" cap="none" dirty="0">
                <a:solidFill>
                  <a:srgbClr val="002060"/>
                </a:solidFill>
                <a:latin typeface="+mj-lt"/>
                <a:ea typeface="Calibri"/>
                <a:cs typeface="Calibri"/>
                <a:sym typeface="Calibri"/>
              </a:rPr>
              <a:t>58.5% received thrombolytic and 8% PPCI</a:t>
            </a:r>
            <a:endParaRPr dirty="0">
              <a:latin typeface="+mj-lt"/>
            </a:endParaRPr>
          </a:p>
          <a:p>
            <a:pPr marL="742950" marR="0" lvl="1" indent="-285750" algn="l" rtl="0">
              <a:lnSpc>
                <a:spcPct val="120000"/>
              </a:lnSpc>
              <a:spcBef>
                <a:spcPts val="28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Courier New"/>
              <a:buChar char="o"/>
            </a:pPr>
            <a:r>
              <a:rPr lang="en-IN" sz="2000" b="0" i="0" u="none" strike="noStrike" cap="none" dirty="0">
                <a:solidFill>
                  <a:srgbClr val="002060"/>
                </a:solidFill>
                <a:latin typeface="+mj-lt"/>
                <a:ea typeface="Calibri"/>
                <a:cs typeface="Calibri"/>
                <a:sym typeface="Calibri"/>
              </a:rPr>
              <a:t>Median time from symptoms to hospital was 360 (range 123-1317) minutes</a:t>
            </a:r>
            <a:endParaRPr dirty="0">
              <a:latin typeface="+mj-lt"/>
            </a:endParaRPr>
          </a:p>
          <a:p>
            <a:pPr marL="742950" marR="0" lvl="1" indent="-285750" algn="l" rtl="0">
              <a:lnSpc>
                <a:spcPct val="120000"/>
              </a:lnSpc>
              <a:spcBef>
                <a:spcPts val="28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Courier New"/>
              <a:buChar char="o"/>
            </a:pPr>
            <a:r>
              <a:rPr lang="en-IN" sz="2000" b="0" i="0" u="none" strike="noStrike" cap="none" dirty="0">
                <a:solidFill>
                  <a:srgbClr val="002060"/>
                </a:solidFill>
                <a:latin typeface="+mj-lt"/>
                <a:ea typeface="Calibri"/>
                <a:cs typeface="Calibri"/>
                <a:sym typeface="Calibri"/>
              </a:rPr>
              <a:t>Only 4% travelled by ambulance</a:t>
            </a:r>
            <a:endParaRPr dirty="0">
              <a:latin typeface="+mj-lt"/>
            </a:endParaRPr>
          </a:p>
          <a:p>
            <a:pPr marL="742950" marR="0" lvl="1" indent="-285750" algn="l" rtl="0">
              <a:lnSpc>
                <a:spcPct val="120000"/>
              </a:lnSpc>
              <a:spcBef>
                <a:spcPts val="28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Courier New"/>
              <a:buChar char="o"/>
            </a:pPr>
            <a:r>
              <a:rPr lang="en-IN" sz="2000" b="0" i="0" u="none" strike="noStrike" cap="none" dirty="0">
                <a:solidFill>
                  <a:srgbClr val="002060"/>
                </a:solidFill>
                <a:latin typeface="+mj-lt"/>
                <a:ea typeface="Calibri"/>
                <a:cs typeface="Calibri"/>
                <a:sym typeface="Calibri"/>
              </a:rPr>
              <a:t>Most patients pay directly for treatment</a:t>
            </a:r>
            <a:endParaRPr sz="4267" b="0" i="0" u="none" strike="noStrike" cap="none" dirty="0">
              <a:solidFill>
                <a:schemeClr val="dk1"/>
              </a:solidFill>
              <a:latin typeface="+mj-lt"/>
              <a:ea typeface="Arial Narrow"/>
              <a:cs typeface="Arial Narrow"/>
              <a:sym typeface="Arial Narrow"/>
            </a:endParaRPr>
          </a:p>
        </p:txBody>
      </p:sp>
      <p:sp>
        <p:nvSpPr>
          <p:cNvPr id="422" name="Google Shape;422;p18"/>
          <p:cNvSpPr txBox="1"/>
          <p:nvPr/>
        </p:nvSpPr>
        <p:spPr>
          <a:xfrm>
            <a:off x="5006402" y="257240"/>
            <a:ext cx="4763250" cy="1042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en-IN" sz="3600" b="1" dirty="0">
                <a:solidFill>
                  <a:srgbClr val="3F3F3F"/>
                </a:solidFill>
                <a:latin typeface="+mj-lt"/>
                <a:cs typeface="Calibri"/>
                <a:sym typeface="Calibri"/>
              </a:rPr>
              <a:t>Kerala ACS Registry</a:t>
            </a:r>
            <a:endParaRPr sz="3600" b="1" dirty="0">
              <a:solidFill>
                <a:srgbClr val="3F3F3F"/>
              </a:solidFill>
              <a:latin typeface="+mj-lt"/>
              <a:cs typeface="Calibri"/>
            </a:endParaRPr>
          </a:p>
        </p:txBody>
      </p:sp>
      <p:pic>
        <p:nvPicPr>
          <p:cNvPr id="423" name="Google Shape;423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41875" y="1216980"/>
            <a:ext cx="4568229" cy="2447417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18"/>
          <p:cNvSpPr txBox="1"/>
          <p:nvPr/>
        </p:nvSpPr>
        <p:spPr>
          <a:xfrm>
            <a:off x="5041875" y="4043863"/>
            <a:ext cx="4929896" cy="2181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342900" marR="0" lvl="0" indent="-342931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-IN" sz="7200" dirty="0">
                <a:solidFill>
                  <a:schemeClr val="dk1"/>
                </a:solidFill>
                <a:latin typeface="+mj-lt"/>
                <a:cs typeface="Calibri"/>
                <a:sym typeface="Calibri"/>
              </a:rPr>
              <a:t> 25,748 patients – 2007 to 2009 in 125 hospitals</a:t>
            </a:r>
            <a:endParaRPr sz="7200" dirty="0">
              <a:solidFill>
                <a:schemeClr val="dk1"/>
              </a:solidFill>
              <a:latin typeface="+mj-lt"/>
              <a:cs typeface="Calibri"/>
            </a:endParaRPr>
          </a:p>
          <a:p>
            <a:pPr marL="742950" marR="0" lvl="1" indent="-285781" algn="l" rtl="0">
              <a:lnSpc>
                <a:spcPct val="120000"/>
              </a:lnSpc>
              <a:spcBef>
                <a:spcPts val="279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-IN" sz="5600" dirty="0">
                <a:solidFill>
                  <a:schemeClr val="dk1"/>
                </a:solidFill>
                <a:latin typeface="+mj-lt"/>
                <a:cs typeface="Calibri"/>
                <a:sym typeface="Calibri"/>
              </a:rPr>
              <a:t> 37% of ACS presented as STEMI</a:t>
            </a:r>
            <a:endParaRPr sz="5600" dirty="0">
              <a:solidFill>
                <a:schemeClr val="dk1"/>
              </a:solidFill>
              <a:latin typeface="+mj-lt"/>
              <a:cs typeface="Calibri"/>
            </a:endParaRPr>
          </a:p>
          <a:p>
            <a:pPr marL="742950" marR="0" lvl="1" indent="-285781" algn="l" rtl="0">
              <a:lnSpc>
                <a:spcPct val="120000"/>
              </a:lnSpc>
              <a:spcBef>
                <a:spcPts val="279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-IN" sz="5600" dirty="0">
                <a:solidFill>
                  <a:schemeClr val="dk1"/>
                </a:solidFill>
                <a:latin typeface="+mj-lt"/>
                <a:cs typeface="Calibri"/>
                <a:sym typeface="Calibri"/>
              </a:rPr>
              <a:t> Age of presentation 60.4 years</a:t>
            </a:r>
            <a:endParaRPr sz="5600" dirty="0">
              <a:solidFill>
                <a:schemeClr val="dk1"/>
              </a:solidFill>
              <a:latin typeface="+mj-lt"/>
              <a:cs typeface="Calibri"/>
            </a:endParaRPr>
          </a:p>
          <a:p>
            <a:pPr marL="742950" marR="0" lvl="1" indent="-285781" algn="l" rtl="0">
              <a:lnSpc>
                <a:spcPct val="120000"/>
              </a:lnSpc>
              <a:spcBef>
                <a:spcPts val="279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Courier New"/>
              <a:buChar char="o"/>
            </a:pPr>
            <a:r>
              <a:rPr lang="en-IN" sz="4300" b="0" i="0" u="none" strike="noStrike" cap="none" dirty="0">
                <a:solidFill>
                  <a:srgbClr val="002060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IN" sz="5600" dirty="0">
                <a:solidFill>
                  <a:srgbClr val="002060"/>
                </a:solidFill>
                <a:latin typeface="+mj-lt"/>
                <a:cs typeface="Calibri"/>
                <a:sym typeface="Calibri"/>
              </a:rPr>
              <a:t>Symptom onset to presentation &gt; 6hrs in 41% patients</a:t>
            </a:r>
            <a:endParaRPr sz="5600" dirty="0">
              <a:solidFill>
                <a:srgbClr val="002060"/>
              </a:solidFill>
              <a:latin typeface="+mj-lt"/>
              <a:cs typeface="Calibri"/>
            </a:endParaRPr>
          </a:p>
          <a:p>
            <a:pPr marL="742950" marR="0" lvl="1" indent="-285781" algn="l" rtl="0">
              <a:lnSpc>
                <a:spcPct val="120000"/>
              </a:lnSpc>
              <a:spcBef>
                <a:spcPts val="279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Courier New"/>
              <a:buChar char="o"/>
            </a:pPr>
            <a:r>
              <a:rPr lang="en-IN" sz="5600" dirty="0">
                <a:solidFill>
                  <a:srgbClr val="002060"/>
                </a:solidFill>
                <a:latin typeface="+mj-lt"/>
                <a:cs typeface="Calibri"/>
                <a:sym typeface="Calibri"/>
              </a:rPr>
              <a:t> 41.4% received thrombolytic and 12.9 % PPCIs</a:t>
            </a:r>
            <a:endParaRPr sz="5600" dirty="0">
              <a:solidFill>
                <a:srgbClr val="002060"/>
              </a:solidFill>
              <a:latin typeface="+mj-lt"/>
              <a:cs typeface="Calibri"/>
            </a:endParaRPr>
          </a:p>
          <a:p>
            <a:pPr marL="742950" lvl="1" indent="-285781">
              <a:lnSpc>
                <a:spcPct val="120000"/>
              </a:lnSpc>
              <a:spcBef>
                <a:spcPts val="279"/>
              </a:spcBef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-IN" sz="5600" dirty="0">
                <a:solidFill>
                  <a:schemeClr val="dk1"/>
                </a:solidFill>
                <a:latin typeface="+mj-lt"/>
                <a:cs typeface="Calibri"/>
                <a:sym typeface="Calibri"/>
              </a:rPr>
              <a:t> 8.2% in-hospital mortality</a:t>
            </a:r>
            <a:endParaRPr sz="5600" dirty="0">
              <a:solidFill>
                <a:schemeClr val="dk1"/>
              </a:solidFill>
              <a:latin typeface="+mj-lt"/>
              <a:cs typeface="Calibri"/>
            </a:endParaRPr>
          </a:p>
          <a:p>
            <a:pPr marL="342900" marR="0" lvl="0" indent="-254889" algn="l" rtl="0">
              <a:spcBef>
                <a:spcPts val="277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4267" b="0" i="0" dirty="0">
              <a:solidFill>
                <a:schemeClr val="dk1"/>
              </a:solidFill>
              <a:latin typeface="+mj-lt"/>
              <a:ea typeface="Arial Narrow"/>
              <a:cs typeface="Arial Narrow"/>
              <a:sym typeface="Arial Narrow"/>
            </a:endParaRPr>
          </a:p>
        </p:txBody>
      </p:sp>
      <p:pic>
        <p:nvPicPr>
          <p:cNvPr id="425" name="Google Shape;425;p18"/>
          <p:cNvPicPr preferRelativeResize="0"/>
          <p:nvPr/>
        </p:nvPicPr>
        <p:blipFill rotWithShape="1">
          <a:blip r:embed="rId4">
            <a:alphaModFix/>
          </a:blip>
          <a:srcRect t="1" b="2868"/>
          <a:stretch/>
        </p:blipFill>
        <p:spPr>
          <a:xfrm>
            <a:off x="505417" y="1133378"/>
            <a:ext cx="4065115" cy="213512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6" name="Google Shape;426;p18"/>
          <p:cNvCxnSpPr/>
          <p:nvPr/>
        </p:nvCxnSpPr>
        <p:spPr>
          <a:xfrm>
            <a:off x="505417" y="1024956"/>
            <a:ext cx="3878269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27" name="Google Shape;427;p18"/>
          <p:cNvCxnSpPr/>
          <p:nvPr/>
        </p:nvCxnSpPr>
        <p:spPr>
          <a:xfrm>
            <a:off x="5193248" y="1028615"/>
            <a:ext cx="4529978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28" name="Google Shape;428;p18"/>
          <p:cNvSpPr txBox="1"/>
          <p:nvPr/>
        </p:nvSpPr>
        <p:spPr>
          <a:xfrm>
            <a:off x="9888266" y="6460554"/>
            <a:ext cx="212390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Dr Thomas Alexander</a:t>
            </a:r>
            <a:endParaRPr/>
          </a:p>
        </p:txBody>
      </p:sp>
      <p:pic>
        <p:nvPicPr>
          <p:cNvPr id="2" name="Google Shape;157;p2">
            <a:extLst>
              <a:ext uri="{FF2B5EF4-FFF2-40B4-BE49-F238E27FC236}">
                <a16:creationId xmlns:a16="http://schemas.microsoft.com/office/drawing/2014/main" id="{1095CD4D-65C4-84BD-EDD3-FF8D263AAD5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64682" y="152287"/>
            <a:ext cx="1153472" cy="78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61;p2">
            <a:extLst>
              <a:ext uri="{FF2B5EF4-FFF2-40B4-BE49-F238E27FC236}">
                <a16:creationId xmlns:a16="http://schemas.microsoft.com/office/drawing/2014/main" id="{97A57B70-89A6-9A03-4229-74430BE5E34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51192" t="23101" r="27877" b="37985"/>
          <a:stretch/>
        </p:blipFill>
        <p:spPr>
          <a:xfrm>
            <a:off x="9879399" y="87275"/>
            <a:ext cx="976416" cy="10211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Google Shape;434;p19"/>
          <p:cNvPicPr preferRelativeResize="0"/>
          <p:nvPr/>
        </p:nvPicPr>
        <p:blipFill rotWithShape="1">
          <a:blip r:embed="rId3">
            <a:alphaModFix/>
          </a:blip>
          <a:srcRect l="27679" t="14127" r="28481" b="11745"/>
          <a:stretch/>
        </p:blipFill>
        <p:spPr>
          <a:xfrm>
            <a:off x="5526069" y="0"/>
            <a:ext cx="6455230" cy="6139698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19"/>
          <p:cNvSpPr/>
          <p:nvPr/>
        </p:nvSpPr>
        <p:spPr>
          <a:xfrm>
            <a:off x="6881567" y="4722829"/>
            <a:ext cx="45719" cy="45719"/>
          </a:xfrm>
          <a:prstGeom prst="rect">
            <a:avLst/>
          </a:prstGeom>
          <a:solidFill>
            <a:schemeClr val="accent1"/>
          </a:solidFill>
          <a:ln w="15875" cap="flat" cmpd="sng">
            <a:solidFill>
              <a:srgbClr val="A65F0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6" name="Google Shape;436;p19"/>
          <p:cNvSpPr/>
          <p:nvPr/>
        </p:nvSpPr>
        <p:spPr>
          <a:xfrm>
            <a:off x="5778631" y="4722830"/>
            <a:ext cx="5968582" cy="501036"/>
          </a:xfrm>
          <a:prstGeom prst="rect">
            <a:avLst/>
          </a:prstGeom>
          <a:noFill/>
          <a:ln w="15875" cap="flat" cmpd="sng">
            <a:solidFill>
              <a:srgbClr val="A65F0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7" name="Google Shape;437;p19"/>
          <p:cNvPicPr preferRelativeResize="0"/>
          <p:nvPr/>
        </p:nvPicPr>
        <p:blipFill rotWithShape="1">
          <a:blip r:embed="rId4">
            <a:alphaModFix/>
          </a:blip>
          <a:srcRect l="20567" t="15945" r="22912" b="18625"/>
          <a:stretch/>
        </p:blipFill>
        <p:spPr>
          <a:xfrm>
            <a:off x="0" y="103695"/>
            <a:ext cx="5005633" cy="3259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19"/>
          <p:cNvPicPr preferRelativeResize="0"/>
          <p:nvPr/>
        </p:nvPicPr>
        <p:blipFill rotWithShape="1">
          <a:blip r:embed="rId5">
            <a:alphaModFix/>
          </a:blip>
          <a:srcRect l="28567" t="15534" r="30255" b="10097"/>
          <a:stretch/>
        </p:blipFill>
        <p:spPr>
          <a:xfrm>
            <a:off x="1038605" y="3363178"/>
            <a:ext cx="2928421" cy="2975028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19"/>
          <p:cNvSpPr/>
          <p:nvPr/>
        </p:nvSpPr>
        <p:spPr>
          <a:xfrm>
            <a:off x="5769393" y="2034776"/>
            <a:ext cx="5968582" cy="501036"/>
          </a:xfrm>
          <a:prstGeom prst="rect">
            <a:avLst/>
          </a:prstGeom>
          <a:noFill/>
          <a:ln w="15875" cap="flat" cmpd="sng">
            <a:solidFill>
              <a:srgbClr val="A65F0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p19"/>
          <p:cNvSpPr txBox="1"/>
          <p:nvPr/>
        </p:nvSpPr>
        <p:spPr>
          <a:xfrm>
            <a:off x="9568206" y="6419654"/>
            <a:ext cx="241309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n-IN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Thomas Alexander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2"/>
          <p:cNvPicPr preferRelativeResize="0"/>
          <p:nvPr/>
        </p:nvPicPr>
        <p:blipFill rotWithShape="1">
          <a:blip r:embed="rId3">
            <a:alphaModFix/>
          </a:blip>
          <a:srcRect l="33959" t="16029" r="35028" b="12210"/>
          <a:stretch/>
        </p:blipFill>
        <p:spPr>
          <a:xfrm>
            <a:off x="933525" y="416542"/>
            <a:ext cx="4337837" cy="564626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7" name="Google Shape;157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64682" y="152287"/>
            <a:ext cx="1153472" cy="782425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"/>
          <p:cNvSpPr txBox="1"/>
          <p:nvPr/>
        </p:nvSpPr>
        <p:spPr>
          <a:xfrm>
            <a:off x="9888266" y="6460554"/>
            <a:ext cx="212390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Dr Thomas Alexander</a:t>
            </a:r>
            <a:endParaRPr/>
          </a:p>
        </p:txBody>
      </p:sp>
      <p:pic>
        <p:nvPicPr>
          <p:cNvPr id="159" name="Google Shape;159;p2"/>
          <p:cNvPicPr preferRelativeResize="0"/>
          <p:nvPr/>
        </p:nvPicPr>
        <p:blipFill rotWithShape="1">
          <a:blip r:embed="rId5">
            <a:alphaModFix/>
          </a:blip>
          <a:srcRect l="35814" t="15880" r="43624" b="22547"/>
          <a:stretch/>
        </p:blipFill>
        <p:spPr>
          <a:xfrm>
            <a:off x="5425865" y="152287"/>
            <a:ext cx="3665801" cy="617477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"/>
          <p:cNvSpPr txBox="1"/>
          <p:nvPr/>
        </p:nvSpPr>
        <p:spPr>
          <a:xfrm>
            <a:off x="9370381" y="2828835"/>
            <a:ext cx="245766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Noto Sans Symbols"/>
              <a:buChar char="▪"/>
            </a:pPr>
            <a:r>
              <a:rPr lang="en-IN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Epidemiological Transition Level</a:t>
            </a:r>
            <a:endParaRPr dirty="0">
              <a:latin typeface="+mj-l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Noto Sans Symbols"/>
              <a:buChar char="▪"/>
            </a:pPr>
            <a:r>
              <a:rPr lang="en-IN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Empowered Action Group States</a:t>
            </a:r>
            <a:endParaRPr dirty="0">
              <a:latin typeface="+mj-lt"/>
            </a:endParaRPr>
          </a:p>
        </p:txBody>
      </p:sp>
      <p:pic>
        <p:nvPicPr>
          <p:cNvPr id="161" name="Google Shape;161;p2"/>
          <p:cNvPicPr preferRelativeResize="0"/>
          <p:nvPr/>
        </p:nvPicPr>
        <p:blipFill rotWithShape="1">
          <a:blip r:embed="rId6">
            <a:alphaModFix/>
          </a:blip>
          <a:srcRect l="51192" t="23101" r="27877" b="37985"/>
          <a:stretch/>
        </p:blipFill>
        <p:spPr>
          <a:xfrm>
            <a:off x="9879399" y="87275"/>
            <a:ext cx="976416" cy="10211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Google Shape;445;p20"/>
          <p:cNvPicPr preferRelativeResize="0"/>
          <p:nvPr/>
        </p:nvPicPr>
        <p:blipFill rotWithShape="1">
          <a:blip r:embed="rId3">
            <a:alphaModFix/>
          </a:blip>
          <a:srcRect l="21016" t="22083" r="21563" b="10833"/>
          <a:stretch/>
        </p:blipFill>
        <p:spPr>
          <a:xfrm>
            <a:off x="95250" y="0"/>
            <a:ext cx="5229225" cy="3436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20"/>
          <p:cNvPicPr preferRelativeResize="0"/>
          <p:nvPr/>
        </p:nvPicPr>
        <p:blipFill rotWithShape="1">
          <a:blip r:embed="rId4">
            <a:alphaModFix/>
          </a:blip>
          <a:srcRect l="50000" t="26249" r="25155" b="33611"/>
          <a:stretch/>
        </p:blipFill>
        <p:spPr>
          <a:xfrm>
            <a:off x="809625" y="3441161"/>
            <a:ext cx="3162300" cy="2873915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20"/>
          <p:cNvSpPr/>
          <p:nvPr/>
        </p:nvSpPr>
        <p:spPr>
          <a:xfrm>
            <a:off x="1916431" y="4649003"/>
            <a:ext cx="500513" cy="1556920"/>
          </a:xfrm>
          <a:prstGeom prst="ellipse">
            <a:avLst/>
          </a:prstGeom>
          <a:noFill/>
          <a:ln w="28575" cap="flat" cmpd="sng">
            <a:solidFill>
              <a:srgbClr val="A65F0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451;p20"/>
          <p:cNvSpPr txBox="1"/>
          <p:nvPr/>
        </p:nvSpPr>
        <p:spPr>
          <a:xfrm>
            <a:off x="9888266" y="6460554"/>
            <a:ext cx="212390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</a:pPr>
            <a:r>
              <a:rPr lang="en-IN"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Dr Thomas Alexander</a:t>
            </a:r>
            <a:endParaRPr/>
          </a:p>
        </p:txBody>
      </p:sp>
      <p:sp>
        <p:nvSpPr>
          <p:cNvPr id="453" name="Google Shape;453;p20"/>
          <p:cNvSpPr txBox="1"/>
          <p:nvPr/>
        </p:nvSpPr>
        <p:spPr>
          <a:xfrm>
            <a:off x="5324512" y="5073677"/>
            <a:ext cx="6228312" cy="12003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mic Sans MS"/>
              <a:buNone/>
            </a:pPr>
            <a:r>
              <a:rPr lang="en-IN" sz="1800" b="1" i="0" u="none" strike="noStrike" cap="none" dirty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100 Untreated STEMI – Hospital discharge alive 60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mic Sans MS"/>
              <a:buNone/>
            </a:pPr>
            <a:r>
              <a:rPr lang="en-IN" sz="1800" b="1" dirty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1</a:t>
            </a:r>
            <a:r>
              <a:rPr lang="en-IN" sz="1800" b="1" i="0" u="none" strike="noStrike" cap="none" dirty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 year – 50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mic Sans MS"/>
              <a:buNone/>
            </a:pPr>
            <a:r>
              <a:rPr lang="en-IN" sz="1800" b="1" dirty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5 years - 30</a:t>
            </a:r>
            <a:endParaRPr sz="1800" b="1" i="0" u="none" strike="noStrike" cap="none" dirty="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mic Sans MS"/>
              <a:buNone/>
            </a:pPr>
            <a:r>
              <a:rPr lang="en-IN" sz="1800" b="1" i="0" u="none" strike="noStrike" cap="none" dirty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10 year - 15</a:t>
            </a: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DD66D20-16F9-A4BA-1216-199A277CD0F8}"/>
              </a:ext>
            </a:extLst>
          </p:cNvPr>
          <p:cNvGrpSpPr/>
          <p:nvPr/>
        </p:nvGrpSpPr>
        <p:grpSpPr>
          <a:xfrm>
            <a:off x="5324475" y="860972"/>
            <a:ext cx="6228312" cy="4236171"/>
            <a:chOff x="5578262" y="52625"/>
            <a:chExt cx="6639499" cy="4604205"/>
          </a:xfrm>
        </p:grpSpPr>
        <p:pic>
          <p:nvPicPr>
            <p:cNvPr id="446" name="Google Shape;446;p20"/>
            <p:cNvPicPr preferRelativeResize="0"/>
            <p:nvPr/>
          </p:nvPicPr>
          <p:blipFill rotWithShape="1">
            <a:blip r:embed="rId5">
              <a:alphaModFix/>
            </a:blip>
            <a:srcRect l="23594" t="25555" r="51015" b="40556"/>
            <a:stretch/>
          </p:blipFill>
          <p:spPr>
            <a:xfrm>
              <a:off x="5578262" y="52625"/>
              <a:ext cx="6639499" cy="46042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8" name="Google Shape;448;p20"/>
            <p:cNvSpPr/>
            <p:nvPr/>
          </p:nvSpPr>
          <p:spPr>
            <a:xfrm>
              <a:off x="9947704" y="3342996"/>
              <a:ext cx="1328287" cy="694747"/>
            </a:xfrm>
            <a:prstGeom prst="ellipse">
              <a:avLst/>
            </a:prstGeom>
            <a:noFill/>
            <a:ln w="28575" cap="flat" cmpd="sng">
              <a:solidFill>
                <a:srgbClr val="A65F0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9" name="Google Shape;449;p20"/>
            <p:cNvSpPr/>
            <p:nvPr/>
          </p:nvSpPr>
          <p:spPr>
            <a:xfrm>
              <a:off x="9948553" y="2190195"/>
              <a:ext cx="1328287" cy="694747"/>
            </a:xfrm>
            <a:prstGeom prst="ellipse">
              <a:avLst/>
            </a:prstGeom>
            <a:noFill/>
            <a:ln w="28575" cap="flat" cmpd="sng">
              <a:solidFill>
                <a:srgbClr val="A65F0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" name="Google Shape;157;p2">
            <a:extLst>
              <a:ext uri="{FF2B5EF4-FFF2-40B4-BE49-F238E27FC236}">
                <a16:creationId xmlns:a16="http://schemas.microsoft.com/office/drawing/2014/main" id="{46B704B3-9F4B-C9F1-62E8-A5E44729FDC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26912" y="78547"/>
            <a:ext cx="1153472" cy="78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61;p2">
            <a:extLst>
              <a:ext uri="{FF2B5EF4-FFF2-40B4-BE49-F238E27FC236}">
                <a16:creationId xmlns:a16="http://schemas.microsoft.com/office/drawing/2014/main" id="{98247423-F841-0136-7030-C7B4C03109B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51192" t="23101" r="27877" b="37985"/>
          <a:stretch/>
        </p:blipFill>
        <p:spPr>
          <a:xfrm>
            <a:off x="10041629" y="13535"/>
            <a:ext cx="976416" cy="10211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21"/>
          <p:cNvSpPr txBox="1">
            <a:spLocks noGrp="1"/>
          </p:cNvSpPr>
          <p:nvPr>
            <p:ph type="title"/>
          </p:nvPr>
        </p:nvSpPr>
        <p:spPr>
          <a:xfrm>
            <a:off x="1097280" y="271855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Poppins"/>
              <a:buNone/>
            </a:pPr>
            <a:r>
              <a:rPr lang="en-IN" dirty="0">
                <a:latin typeface="+mj-lt"/>
                <a:cs typeface="Calibri" panose="020F0502020204030204" pitchFamily="34" charset="0"/>
              </a:rPr>
              <a:t>Patients by age</a:t>
            </a:r>
            <a:endParaRPr dirty="0">
              <a:latin typeface="+mj-lt"/>
              <a:cs typeface="Calibri" panose="020F0502020204030204" pitchFamily="34" charset="0"/>
            </a:endParaRPr>
          </a:p>
        </p:txBody>
      </p:sp>
      <p:graphicFrame>
        <p:nvGraphicFramePr>
          <p:cNvPr id="459" name="Google Shape;459;p21"/>
          <p:cNvGraphicFramePr/>
          <p:nvPr/>
        </p:nvGraphicFramePr>
        <p:xfrm>
          <a:off x="1586104" y="1933576"/>
          <a:ext cx="4609586" cy="40498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60" name="Google Shape;460;p21"/>
          <p:cNvGraphicFramePr/>
          <p:nvPr/>
        </p:nvGraphicFramePr>
        <p:xfrm>
          <a:off x="6195688" y="1933576"/>
          <a:ext cx="4609585" cy="40498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61" name="Google Shape;461;p21"/>
          <p:cNvSpPr txBox="1"/>
          <p:nvPr/>
        </p:nvSpPr>
        <p:spPr>
          <a:xfrm>
            <a:off x="9888266" y="6492875"/>
            <a:ext cx="212390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Dr Thomas Alexander</a:t>
            </a:r>
            <a:endParaRPr/>
          </a:p>
        </p:txBody>
      </p:sp>
      <p:pic>
        <p:nvPicPr>
          <p:cNvPr id="2" name="Google Shape;157;p2">
            <a:extLst>
              <a:ext uri="{FF2B5EF4-FFF2-40B4-BE49-F238E27FC236}">
                <a16:creationId xmlns:a16="http://schemas.microsoft.com/office/drawing/2014/main" id="{EED1045D-7318-6653-4A39-FCC84B749EC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14931" y="33174"/>
            <a:ext cx="1153472" cy="78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61;p2">
            <a:extLst>
              <a:ext uri="{FF2B5EF4-FFF2-40B4-BE49-F238E27FC236}">
                <a16:creationId xmlns:a16="http://schemas.microsoft.com/office/drawing/2014/main" id="{EF3DFBA8-E8DC-67E3-05A9-29AF9A613CD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51192" t="23101" r="27877" b="37985"/>
          <a:stretch/>
        </p:blipFill>
        <p:spPr>
          <a:xfrm>
            <a:off x="10029648" y="27154"/>
            <a:ext cx="976416" cy="10211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2"/>
          <p:cNvSpPr txBox="1">
            <a:spLocks noGrp="1"/>
          </p:cNvSpPr>
          <p:nvPr>
            <p:ph type="title" idx="4294967295"/>
          </p:nvPr>
        </p:nvSpPr>
        <p:spPr>
          <a:xfrm>
            <a:off x="4486505" y="327930"/>
            <a:ext cx="6096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</a:pPr>
            <a:r>
              <a:rPr lang="en-IN" sz="3600" dirty="0">
                <a:solidFill>
                  <a:schemeClr val="dk1"/>
                </a:solidFill>
                <a:latin typeface="+mj-lt"/>
                <a:cs typeface="Calibri" panose="020F0502020204030204" pitchFamily="34" charset="0"/>
              </a:rPr>
              <a:t>Treatments by SES</a:t>
            </a:r>
            <a:endParaRPr dirty="0">
              <a:latin typeface="+mj-lt"/>
              <a:cs typeface="Calibri" panose="020F0502020204030204" pitchFamily="34" charset="0"/>
            </a:endParaRPr>
          </a:p>
        </p:txBody>
      </p:sp>
      <p:graphicFrame>
        <p:nvGraphicFramePr>
          <p:cNvPr id="469" name="Google Shape;469;p22"/>
          <p:cNvGraphicFramePr/>
          <p:nvPr/>
        </p:nvGraphicFramePr>
        <p:xfrm>
          <a:off x="4486505" y="1600003"/>
          <a:ext cx="6453225" cy="4638700"/>
        </p:xfrm>
        <a:graphic>
          <a:graphicData uri="http://schemas.openxmlformats.org/drawingml/2006/table">
            <a:tbl>
              <a:tblPr>
                <a:noFill/>
                <a:tableStyleId>{4F77F1F3-7C1E-45A5-97E6-66B16AEE1BD5}</a:tableStyleId>
              </a:tblPr>
              <a:tblGrid>
                <a:gridCol w="2173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6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1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60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35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926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95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Calibri"/>
                        <a:buNone/>
                      </a:pPr>
                      <a:endParaRPr sz="2800" b="0" i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lang="en-IN" sz="2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Rich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48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endParaRPr sz="2400" b="0" i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lang="en-IN" sz="2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UMC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lang="en-IN" sz="2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LMC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lang="en-IN" sz="2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Poor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lang="en-IN" sz="2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lang="en-IN" sz="20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Thrombolysis</a:t>
                      </a:r>
                      <a:endParaRPr/>
                    </a:p>
                  </a:txBody>
                  <a:tcPr marL="91450" marR="91450" marT="45725" marB="45725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lang="en-IN" sz="20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61%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lang="en-IN" sz="20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65%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lang="en-IN" sz="20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63%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lang="en-IN" sz="20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52%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lang="en-IN" sz="20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*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3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lang="en-IN" sz="20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Cor Angio</a:t>
                      </a:r>
                      <a:endParaRPr/>
                    </a:p>
                  </a:txBody>
                  <a:tcPr marL="91450" marR="91450" marT="45725" marB="45725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lang="en-IN" sz="20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41%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lang="en-IN" sz="20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36%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lang="en-IN" sz="20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22%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lang="en-IN" sz="20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9%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lang="en-IN" sz="20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*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3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lang="en-IN" sz="20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PCI</a:t>
                      </a:r>
                      <a:endParaRPr/>
                    </a:p>
                  </a:txBody>
                  <a:tcPr marL="91450" marR="91450" marT="45725" marB="45725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lang="en-IN" sz="20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15%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lang="en-IN" sz="20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13%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lang="en-IN" sz="20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6%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lang="en-IN" sz="20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2%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lang="en-IN" sz="20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*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3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lang="en-IN" sz="20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CABG</a:t>
                      </a:r>
                      <a:endParaRPr/>
                    </a:p>
                  </a:txBody>
                  <a:tcPr marL="91450" marR="91450" marT="45725" marB="45725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lang="en-IN" sz="20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8%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lang="en-IN" sz="20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5%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lang="en-IN" sz="20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2%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lang="en-IN" sz="20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1%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lang="en-IN" sz="20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*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3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lang="en-IN" sz="20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Antiplatelet</a:t>
                      </a:r>
                      <a:endParaRPr/>
                    </a:p>
                  </a:txBody>
                  <a:tcPr marL="91450" marR="91450" marT="45725" marB="45725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lang="en-IN" sz="20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97%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lang="en-IN" sz="20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98%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lang="en-IN" sz="20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98%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lang="en-IN" sz="20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98%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endParaRPr sz="2000" b="0" i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3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lang="en-IN" sz="20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Beta blocker</a:t>
                      </a:r>
                      <a:endParaRPr/>
                    </a:p>
                  </a:txBody>
                  <a:tcPr marL="91450" marR="91450" marT="45725" marB="45725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lang="en-IN" sz="20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59%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lang="en-IN" sz="20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61%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lang="en-IN" sz="20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62%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lang="en-IN" sz="20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50%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lang="en-IN" sz="20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*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56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lang="en-IN" sz="20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Lipid lowering</a:t>
                      </a:r>
                      <a:endParaRPr/>
                    </a:p>
                  </a:txBody>
                  <a:tcPr marL="91450" marR="91450" marT="45725" marB="45725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lang="en-IN" sz="20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61%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lang="en-IN" sz="20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59%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lang="en-IN" sz="20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54%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lang="en-IN" sz="20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36%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lang="en-IN" sz="20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*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3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lang="en-IN" sz="20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ACEI/ARB</a:t>
                      </a:r>
                      <a:endParaRPr/>
                    </a:p>
                  </a:txBody>
                  <a:tcPr marL="91450" marR="91450" marT="45725" marB="45725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lang="en-IN" sz="20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63%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lang="en-IN" sz="20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57%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lang="en-IN" sz="20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57%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lang="en-IN" sz="20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54%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lang="en-IN" sz="20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*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71" name="Google Shape;471;p22"/>
          <p:cNvSpPr txBox="1"/>
          <p:nvPr/>
        </p:nvSpPr>
        <p:spPr>
          <a:xfrm>
            <a:off x="9888266" y="6460554"/>
            <a:ext cx="212390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</a:pPr>
            <a:r>
              <a:rPr lang="en-IN"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Dr Thomas Alexander</a:t>
            </a:r>
            <a:endParaRPr/>
          </a:p>
        </p:txBody>
      </p:sp>
      <p:pic>
        <p:nvPicPr>
          <p:cNvPr id="472" name="Google Shape;472;p22"/>
          <p:cNvPicPr preferRelativeResize="0"/>
          <p:nvPr/>
        </p:nvPicPr>
        <p:blipFill rotWithShape="1">
          <a:blip r:embed="rId3">
            <a:alphaModFix/>
          </a:blip>
          <a:srcRect t="1" b="2868"/>
          <a:stretch/>
        </p:blipFill>
        <p:spPr>
          <a:xfrm>
            <a:off x="179832" y="-10541"/>
            <a:ext cx="4065115" cy="2135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57;p2">
            <a:extLst>
              <a:ext uri="{FF2B5EF4-FFF2-40B4-BE49-F238E27FC236}">
                <a16:creationId xmlns:a16="http://schemas.microsoft.com/office/drawing/2014/main" id="{D15AE4DD-FF4E-A608-FAEF-E8449E29DCF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64682" y="152287"/>
            <a:ext cx="1153472" cy="78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61;p2">
            <a:extLst>
              <a:ext uri="{FF2B5EF4-FFF2-40B4-BE49-F238E27FC236}">
                <a16:creationId xmlns:a16="http://schemas.microsoft.com/office/drawing/2014/main" id="{E94FCE06-D1F2-D18E-1ECB-C776AE941D0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51192" t="23101" r="27877" b="37985"/>
          <a:stretch/>
        </p:blipFill>
        <p:spPr>
          <a:xfrm>
            <a:off x="9879399" y="87275"/>
            <a:ext cx="976416" cy="10211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23"/>
          <p:cNvSpPr txBox="1">
            <a:spLocks noGrp="1"/>
          </p:cNvSpPr>
          <p:nvPr>
            <p:ph type="title" idx="4294967295"/>
          </p:nvPr>
        </p:nvSpPr>
        <p:spPr>
          <a:xfrm>
            <a:off x="6510324" y="1128770"/>
            <a:ext cx="3369075" cy="1006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Poppins"/>
              <a:buNone/>
            </a:pPr>
            <a:br>
              <a:rPr lang="en-IN" sz="4000" dirty="0">
                <a:latin typeface="+mj-lt"/>
                <a:cs typeface="Calibri" panose="020F0502020204030204" pitchFamily="34" charset="0"/>
              </a:rPr>
            </a:br>
            <a:r>
              <a:rPr lang="en-IN" sz="3600" dirty="0">
                <a:solidFill>
                  <a:schemeClr val="dk1"/>
                </a:solidFill>
                <a:latin typeface="+mj-lt"/>
                <a:cs typeface="Calibri" panose="020F0502020204030204" pitchFamily="34" charset="0"/>
              </a:rPr>
              <a:t>Mortality by SES</a:t>
            </a:r>
            <a:br>
              <a:rPr lang="en-IN" sz="3600" dirty="0">
                <a:solidFill>
                  <a:srgbClr val="FFFF00"/>
                </a:solidFill>
                <a:latin typeface="+mj-lt"/>
                <a:cs typeface="Calibri" panose="020F0502020204030204" pitchFamily="34" charset="0"/>
              </a:rPr>
            </a:br>
            <a:endParaRPr sz="3600" dirty="0">
              <a:solidFill>
                <a:srgbClr val="FFFF00"/>
              </a:solidFill>
              <a:latin typeface="+mj-lt"/>
              <a:cs typeface="Calibri" panose="020F0502020204030204" pitchFamily="34" charset="0"/>
            </a:endParaRPr>
          </a:p>
        </p:txBody>
      </p:sp>
      <p:graphicFrame>
        <p:nvGraphicFramePr>
          <p:cNvPr id="481" name="Google Shape;481;p23"/>
          <p:cNvGraphicFramePr/>
          <p:nvPr/>
        </p:nvGraphicFramePr>
        <p:xfrm>
          <a:off x="4210037" y="1964250"/>
          <a:ext cx="7634250" cy="3654225"/>
        </p:xfrm>
        <a:graphic>
          <a:graphicData uri="http://schemas.openxmlformats.org/drawingml/2006/table">
            <a:tbl>
              <a:tblPr>
                <a:noFill/>
                <a:tableStyleId>{4F77F1F3-7C1E-45A5-97E6-66B16AEE1BD5}</a:tableStyleId>
              </a:tblPr>
              <a:tblGrid>
                <a:gridCol w="1368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2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62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8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723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18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endParaRPr sz="2400" b="0" i="0" u="none" strike="noStrike" cap="none">
                        <a:solidFill>
                          <a:srgbClr val="2D2D8A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5125" marR="85125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D2D8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IN" sz="18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Rich</a:t>
                      </a:r>
                      <a:endParaRPr/>
                    </a:p>
                  </a:txBody>
                  <a:tcPr marL="85125" marR="85125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D2D8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IN" sz="18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UMC</a:t>
                      </a:r>
                      <a:endParaRPr/>
                    </a:p>
                  </a:txBody>
                  <a:tcPr marL="85125" marR="85125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D2D8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IN" sz="18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LMC</a:t>
                      </a:r>
                      <a:endParaRPr/>
                    </a:p>
                  </a:txBody>
                  <a:tcPr marL="85125" marR="85125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D2D8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IN" sz="18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Poor</a:t>
                      </a:r>
                      <a:endParaRPr/>
                    </a:p>
                  </a:txBody>
                  <a:tcPr marL="85125" marR="85125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D2D8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IN" sz="18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 </a:t>
                      </a:r>
                      <a:endParaRPr sz="1800" b="1" i="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5125" marR="85125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D2D8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9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IN" sz="18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Death rate (un-adj)</a:t>
                      </a:r>
                      <a:endParaRPr sz="1800" b="1" i="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5125" marR="85125" marT="45725" marB="45725" anchor="ctr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D2D8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D2D8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IN" sz="18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5.5</a:t>
                      </a:r>
                      <a:endParaRPr sz="1800" b="0" i="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5125" marR="85125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D2D8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D2D8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IN" sz="18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5.9</a:t>
                      </a:r>
                      <a:endParaRPr sz="1800" b="0" i="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5125" marR="85125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D2D8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D2D8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IN" sz="18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6.5</a:t>
                      </a:r>
                      <a:endParaRPr sz="1800" b="0" i="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5125" marR="85125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D2D8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D2D8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IN" sz="18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8.2</a:t>
                      </a:r>
                      <a:endParaRPr sz="1800" b="0" i="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5125" marR="85125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D2D8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D2D8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IN" sz="18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&lt;0.0001</a:t>
                      </a:r>
                      <a:endParaRPr sz="1800" b="1" i="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5125" marR="85125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D2D8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D2D8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36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IN" sz="18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Death rate 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IN" sz="18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(adj-RFs)</a:t>
                      </a:r>
                      <a:endParaRPr sz="1800" b="1" i="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5125" marR="85125" marT="45725" marB="45725" anchor="ctr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D2D8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D2D8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800" b="0" i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IN" sz="18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5.1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IN" sz="18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1.0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800" b="0" i="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5125" marR="85125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D2D8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D2D8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IN" sz="18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5.9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IN" sz="18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1.16</a:t>
                      </a:r>
                      <a:endParaRPr sz="1600" b="0" i="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5125" marR="85125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D2D8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D2D8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800" b="0" i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IN" sz="18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6.7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IN" sz="18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1.32 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32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endParaRPr sz="1600" b="0" i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5125" marR="85125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D2D8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D2D8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800" b="0" i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IN" sz="18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7.8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IN" sz="18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1.57 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32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endParaRPr sz="1600" b="0" i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5125" marR="85125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D2D8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D2D8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IN" sz="18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0.0093</a:t>
                      </a:r>
                      <a:endParaRPr sz="1800" b="1" i="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5125" marR="85125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D2D8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D2D8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57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IN" sz="18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Death rate 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IN" sz="18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(adj-RF+Trt)</a:t>
                      </a:r>
                      <a:endParaRPr sz="1800" b="1" i="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5125" marR="85125" marT="45725" marB="45725" anchor="ctr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D2D8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IN" sz="18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6.9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IN" sz="18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1.0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800" b="0" i="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5125" marR="85125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D2D8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IN" sz="18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7.0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IN" sz="18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1.01 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32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endParaRPr sz="1600" b="0" i="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5125" marR="85125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D2D8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IN" sz="18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6.5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IN" sz="18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0.94 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32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endParaRPr sz="1600" b="0" i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5125" marR="85125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D2D8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IN" sz="18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6.7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IN" sz="18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0.96 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32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endParaRPr sz="1600" b="0" i="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5125" marR="85125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D2D8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IN" sz="18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0.9487</a:t>
                      </a:r>
                      <a:endParaRPr sz="1800" b="1" i="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5125" marR="85125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D2D8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82" name="Google Shape;482;p23"/>
          <p:cNvSpPr txBox="1"/>
          <p:nvPr/>
        </p:nvSpPr>
        <p:spPr>
          <a:xfrm>
            <a:off x="4244947" y="5638801"/>
            <a:ext cx="838200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2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RF</a:t>
            </a:r>
            <a:r>
              <a:rPr lang="en-IN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 age, sex, prev MI, DM, HTN, smoking, BP, HR, Killip, BMI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2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Trt:</a:t>
            </a:r>
            <a:r>
              <a:rPr lang="en-IN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type of hospital, time to hosp, in-hospital drugs, interventions.</a:t>
            </a:r>
            <a:endParaRPr/>
          </a:p>
        </p:txBody>
      </p:sp>
      <p:sp>
        <p:nvSpPr>
          <p:cNvPr id="484" name="Google Shape;484;p23"/>
          <p:cNvSpPr txBox="1"/>
          <p:nvPr/>
        </p:nvSpPr>
        <p:spPr>
          <a:xfrm>
            <a:off x="9888266" y="6460554"/>
            <a:ext cx="212390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Dr Thomas Alexander</a:t>
            </a:r>
            <a:endParaRPr/>
          </a:p>
        </p:txBody>
      </p:sp>
      <p:pic>
        <p:nvPicPr>
          <p:cNvPr id="485" name="Google Shape;485;p23"/>
          <p:cNvPicPr preferRelativeResize="0"/>
          <p:nvPr/>
        </p:nvPicPr>
        <p:blipFill rotWithShape="1">
          <a:blip r:embed="rId3">
            <a:alphaModFix/>
          </a:blip>
          <a:srcRect t="1" b="2868"/>
          <a:stretch/>
        </p:blipFill>
        <p:spPr>
          <a:xfrm>
            <a:off x="179832" y="0"/>
            <a:ext cx="4065115" cy="2135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7;p2">
            <a:extLst>
              <a:ext uri="{FF2B5EF4-FFF2-40B4-BE49-F238E27FC236}">
                <a16:creationId xmlns:a16="http://schemas.microsoft.com/office/drawing/2014/main" id="{01725276-B283-6B81-3C88-7363F5956DB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64682" y="152287"/>
            <a:ext cx="1153472" cy="78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61;p2">
            <a:extLst>
              <a:ext uri="{FF2B5EF4-FFF2-40B4-BE49-F238E27FC236}">
                <a16:creationId xmlns:a16="http://schemas.microsoft.com/office/drawing/2014/main" id="{97564BAD-B0C1-0F93-9FE7-77E91A8AB31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51192" t="23101" r="27877" b="37985"/>
          <a:stretch/>
        </p:blipFill>
        <p:spPr>
          <a:xfrm>
            <a:off x="9879399" y="87275"/>
            <a:ext cx="976416" cy="10211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24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Poppins"/>
              <a:buNone/>
            </a:pPr>
            <a:r>
              <a:rPr lang="en-IN" dirty="0">
                <a:latin typeface="+mj-lt"/>
                <a:cs typeface="Calibri" panose="020F0502020204030204" pitchFamily="34" charset="0"/>
              </a:rPr>
              <a:t>Agenda</a:t>
            </a:r>
            <a:endParaRPr dirty="0">
              <a:latin typeface="+mj-lt"/>
              <a:cs typeface="Calibri" panose="020F0502020204030204" pitchFamily="34" charset="0"/>
            </a:endParaRPr>
          </a:p>
        </p:txBody>
      </p:sp>
      <p:grpSp>
        <p:nvGrpSpPr>
          <p:cNvPr id="493" name="Google Shape;493;p24"/>
          <p:cNvGrpSpPr/>
          <p:nvPr/>
        </p:nvGrpSpPr>
        <p:grpSpPr>
          <a:xfrm>
            <a:off x="1096963" y="1907155"/>
            <a:ext cx="10058399" cy="4268160"/>
            <a:chOff x="0" y="60892"/>
            <a:chExt cx="10058399" cy="4268160"/>
          </a:xfrm>
        </p:grpSpPr>
        <p:sp>
          <p:nvSpPr>
            <p:cNvPr id="494" name="Google Shape;494;p24"/>
            <p:cNvSpPr/>
            <p:nvPr/>
          </p:nvSpPr>
          <p:spPr>
            <a:xfrm>
              <a:off x="0" y="297052"/>
              <a:ext cx="10058399" cy="4032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5875" cap="flat" cmpd="sng">
              <a:solidFill>
                <a:srgbClr val="BB582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95" name="Google Shape;495;p24"/>
            <p:cNvSpPr/>
            <p:nvPr/>
          </p:nvSpPr>
          <p:spPr>
            <a:xfrm>
              <a:off x="502920" y="60892"/>
              <a:ext cx="7040880" cy="472320"/>
            </a:xfrm>
            <a:prstGeom prst="roundRect">
              <a:avLst>
                <a:gd name="adj" fmla="val 16667"/>
              </a:avLst>
            </a:prstGeom>
            <a:solidFill>
              <a:srgbClr val="BB582B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96" name="Google Shape;496;p24"/>
            <p:cNvSpPr txBox="1"/>
            <p:nvPr/>
          </p:nvSpPr>
          <p:spPr>
            <a:xfrm>
              <a:off x="525977" y="83949"/>
              <a:ext cx="6994766" cy="4262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6125" tIns="0" rIns="2661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lang="en-IN" sz="1600" dirty="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The TN STEMI Program and the STEMI India Model</a:t>
              </a:r>
              <a:endParaRPr dirty="0">
                <a:latin typeface="+mj-lt"/>
              </a:endParaRPr>
            </a:p>
          </p:txBody>
        </p:sp>
        <p:sp>
          <p:nvSpPr>
            <p:cNvPr id="497" name="Google Shape;497;p24"/>
            <p:cNvSpPr/>
            <p:nvPr/>
          </p:nvSpPr>
          <p:spPr>
            <a:xfrm>
              <a:off x="0" y="1022812"/>
              <a:ext cx="10058399" cy="4032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58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98" name="Google Shape;498;p24"/>
            <p:cNvSpPr/>
            <p:nvPr/>
          </p:nvSpPr>
          <p:spPr>
            <a:xfrm>
              <a:off x="502920" y="786652"/>
              <a:ext cx="7040880" cy="472320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99" name="Google Shape;499;p24"/>
            <p:cNvSpPr txBox="1"/>
            <p:nvPr/>
          </p:nvSpPr>
          <p:spPr>
            <a:xfrm>
              <a:off x="525977" y="809709"/>
              <a:ext cx="6994766" cy="4262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6125" tIns="0" rIns="2661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lang="en-IN" sz="160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Challenges in STEMI Management </a:t>
              </a:r>
              <a:endParaRPr>
                <a:latin typeface="+mj-lt"/>
              </a:endParaRPr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0" y="1748572"/>
              <a:ext cx="10058399" cy="4032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5875" cap="flat" cmpd="sng">
              <a:solidFill>
                <a:srgbClr val="9B8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502920" y="1512412"/>
              <a:ext cx="7040880" cy="472320"/>
            </a:xfrm>
            <a:prstGeom prst="roundRect">
              <a:avLst>
                <a:gd name="adj" fmla="val 16667"/>
              </a:avLst>
            </a:prstGeom>
            <a:solidFill>
              <a:srgbClr val="9B8355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02" name="Google Shape;502;p24"/>
            <p:cNvSpPr txBox="1"/>
            <p:nvPr/>
          </p:nvSpPr>
          <p:spPr>
            <a:xfrm>
              <a:off x="525977" y="1535469"/>
              <a:ext cx="6994766" cy="4262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6125" tIns="0" rIns="2661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lang="en-IN" sz="160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Benefits of a STEMI System of Care</a:t>
              </a:r>
              <a:endParaRPr sz="1600">
                <a:solidFill>
                  <a:schemeClr val="lt1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3" name="Google Shape;503;p24"/>
            <p:cNvSpPr/>
            <p:nvPr/>
          </p:nvSpPr>
          <p:spPr>
            <a:xfrm>
              <a:off x="0" y="2474332"/>
              <a:ext cx="10058399" cy="4032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58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04" name="Google Shape;504;p24"/>
            <p:cNvSpPr/>
            <p:nvPr/>
          </p:nvSpPr>
          <p:spPr>
            <a:xfrm>
              <a:off x="502920" y="2238172"/>
              <a:ext cx="7040880" cy="472320"/>
            </a:xfrm>
            <a:prstGeom prst="roundRect">
              <a:avLst>
                <a:gd name="adj" fmla="val 16667"/>
              </a:avLst>
            </a:prstGeom>
            <a:solidFill>
              <a:schemeClr val="accent5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05" name="Google Shape;505;p24"/>
            <p:cNvSpPr txBox="1"/>
            <p:nvPr/>
          </p:nvSpPr>
          <p:spPr>
            <a:xfrm>
              <a:off x="525977" y="2261229"/>
              <a:ext cx="6994766" cy="4262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6125" tIns="0" rIns="2661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lang="en-IN" sz="160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Infrastructure appropriate variations of the Hub and Spoke Model</a:t>
              </a:r>
              <a:endParaRPr sz="1600">
                <a:solidFill>
                  <a:schemeClr val="lt1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6" name="Google Shape;506;p24"/>
            <p:cNvSpPr/>
            <p:nvPr/>
          </p:nvSpPr>
          <p:spPr>
            <a:xfrm>
              <a:off x="0" y="3200092"/>
              <a:ext cx="10058399" cy="4032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58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07" name="Google Shape;507;p24"/>
            <p:cNvSpPr/>
            <p:nvPr/>
          </p:nvSpPr>
          <p:spPr>
            <a:xfrm>
              <a:off x="502920" y="2963932"/>
              <a:ext cx="7040880" cy="472320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08" name="Google Shape;508;p24"/>
            <p:cNvSpPr txBox="1"/>
            <p:nvPr/>
          </p:nvSpPr>
          <p:spPr>
            <a:xfrm>
              <a:off x="525977" y="2986989"/>
              <a:ext cx="6994766" cy="4262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6125" tIns="0" rIns="2661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lang="en-IN" sz="160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Implementation of the STEMI India Model</a:t>
              </a:r>
              <a:endParaRPr>
                <a:latin typeface="+mj-lt"/>
              </a:endParaRPr>
            </a:p>
          </p:txBody>
        </p:sp>
        <p:sp>
          <p:nvSpPr>
            <p:cNvPr id="509" name="Google Shape;509;p24"/>
            <p:cNvSpPr/>
            <p:nvPr/>
          </p:nvSpPr>
          <p:spPr>
            <a:xfrm>
              <a:off x="0" y="3925852"/>
              <a:ext cx="10058399" cy="4032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5875" cap="flat" cmpd="sng">
              <a:solidFill>
                <a:srgbClr val="BB582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10" name="Google Shape;510;p24"/>
            <p:cNvSpPr/>
            <p:nvPr/>
          </p:nvSpPr>
          <p:spPr>
            <a:xfrm>
              <a:off x="502920" y="3689692"/>
              <a:ext cx="7040880" cy="472320"/>
            </a:xfrm>
            <a:prstGeom prst="roundRect">
              <a:avLst>
                <a:gd name="adj" fmla="val 16667"/>
              </a:avLst>
            </a:prstGeom>
            <a:solidFill>
              <a:srgbClr val="BB582B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11" name="Google Shape;511;p24"/>
            <p:cNvSpPr txBox="1"/>
            <p:nvPr/>
          </p:nvSpPr>
          <p:spPr>
            <a:xfrm>
              <a:off x="525977" y="3712749"/>
              <a:ext cx="6994766" cy="4262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6125" tIns="0" rIns="2661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lang="en-IN" sz="160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Global Programs</a:t>
              </a:r>
              <a:endParaRPr>
                <a:latin typeface="+mj-lt"/>
              </a:endParaRPr>
            </a:p>
          </p:txBody>
        </p:sp>
      </p:grpSp>
      <p:sp>
        <p:nvSpPr>
          <p:cNvPr id="512" name="Google Shape;512;p24"/>
          <p:cNvSpPr txBox="1"/>
          <p:nvPr/>
        </p:nvSpPr>
        <p:spPr>
          <a:xfrm>
            <a:off x="9888266" y="6492875"/>
            <a:ext cx="212390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Dr Thomas Alexander</a:t>
            </a:r>
            <a:endParaRPr/>
          </a:p>
        </p:txBody>
      </p:sp>
      <p:pic>
        <p:nvPicPr>
          <p:cNvPr id="2" name="Google Shape;157;p2">
            <a:extLst>
              <a:ext uri="{FF2B5EF4-FFF2-40B4-BE49-F238E27FC236}">
                <a16:creationId xmlns:a16="http://schemas.microsoft.com/office/drawing/2014/main" id="{061D9C7E-3BDB-01BA-EDDF-86ED7B2DB5F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38528" y="28320"/>
            <a:ext cx="1153472" cy="78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61;p2">
            <a:extLst>
              <a:ext uri="{FF2B5EF4-FFF2-40B4-BE49-F238E27FC236}">
                <a16:creationId xmlns:a16="http://schemas.microsoft.com/office/drawing/2014/main" id="{C529B029-B424-D941-C0FA-00BE894DE0F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51192" t="23101" r="27877" b="37985"/>
          <a:stretch/>
        </p:blipFill>
        <p:spPr>
          <a:xfrm>
            <a:off x="10053245" y="51796"/>
            <a:ext cx="976416" cy="10211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25"/>
          <p:cNvSpPr txBox="1"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Poppins"/>
              <a:buNone/>
            </a:pPr>
            <a:r>
              <a:rPr lang="en-IN" dirty="0">
                <a:latin typeface="+mj-lt"/>
                <a:cs typeface="Calibri" panose="020F0502020204030204" pitchFamily="34" charset="0"/>
              </a:rPr>
              <a:t>Better treatment strategies</a:t>
            </a:r>
            <a:endParaRPr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520" name="Google Shape;520;p25"/>
          <p:cNvSpPr txBox="1"/>
          <p:nvPr/>
        </p:nvSpPr>
        <p:spPr>
          <a:xfrm>
            <a:off x="9888266" y="6492875"/>
            <a:ext cx="212390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Dr Thomas Alexander</a:t>
            </a:r>
            <a:endParaRPr/>
          </a:p>
        </p:txBody>
      </p:sp>
      <p:pic>
        <p:nvPicPr>
          <p:cNvPr id="4" name="Google Shape;157;p2">
            <a:extLst>
              <a:ext uri="{FF2B5EF4-FFF2-40B4-BE49-F238E27FC236}">
                <a16:creationId xmlns:a16="http://schemas.microsoft.com/office/drawing/2014/main" id="{E90FE7F3-434F-AF7E-2D99-D5DA4D49FF2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38528" y="35516"/>
            <a:ext cx="1153472" cy="78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61;p2">
            <a:extLst>
              <a:ext uri="{FF2B5EF4-FFF2-40B4-BE49-F238E27FC236}">
                <a16:creationId xmlns:a16="http://schemas.microsoft.com/office/drawing/2014/main" id="{BE1F4B09-8289-3862-E0D1-8BA76AF0ACE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51192" t="23101" r="27877" b="37985"/>
          <a:stretch/>
        </p:blipFill>
        <p:spPr>
          <a:xfrm>
            <a:off x="10053245" y="0"/>
            <a:ext cx="976416" cy="10211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26"/>
          <p:cNvSpPr txBox="1">
            <a:spLocks noGrp="1"/>
          </p:cNvSpPr>
          <p:nvPr>
            <p:ph type="title"/>
          </p:nvPr>
        </p:nvSpPr>
        <p:spPr>
          <a:xfrm>
            <a:off x="1017639" y="664195"/>
            <a:ext cx="99811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Poppins"/>
              <a:buNone/>
            </a:pPr>
            <a:r>
              <a:rPr lang="en-IN" sz="4000" dirty="0">
                <a:latin typeface="+mj-lt"/>
              </a:rPr>
              <a:t>In-hospital MACE based on Type of Intervention</a:t>
            </a:r>
            <a:endParaRPr sz="4000" dirty="0">
              <a:latin typeface="+mj-lt"/>
            </a:endParaRPr>
          </a:p>
        </p:txBody>
      </p:sp>
      <p:pic>
        <p:nvPicPr>
          <p:cNvPr id="528" name="Google Shape;52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2235" y="1976639"/>
            <a:ext cx="10864014" cy="43712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9" name="Google Shape;529;p26"/>
          <p:cNvGrpSpPr/>
          <p:nvPr/>
        </p:nvGrpSpPr>
        <p:grpSpPr>
          <a:xfrm>
            <a:off x="72004" y="69907"/>
            <a:ext cx="7040880" cy="472320"/>
            <a:chOff x="502920" y="1512412"/>
            <a:chExt cx="7040880" cy="472320"/>
          </a:xfrm>
        </p:grpSpPr>
        <p:sp>
          <p:nvSpPr>
            <p:cNvPr id="530" name="Google Shape;530;p26"/>
            <p:cNvSpPr/>
            <p:nvPr/>
          </p:nvSpPr>
          <p:spPr>
            <a:xfrm>
              <a:off x="502920" y="1512412"/>
              <a:ext cx="7040880" cy="472320"/>
            </a:xfrm>
            <a:prstGeom prst="roundRect">
              <a:avLst>
                <a:gd name="adj" fmla="val 16667"/>
              </a:avLst>
            </a:prstGeom>
            <a:solidFill>
              <a:srgbClr val="9B8355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1" name="Google Shape;531;p26"/>
            <p:cNvSpPr/>
            <p:nvPr/>
          </p:nvSpPr>
          <p:spPr>
            <a:xfrm>
              <a:off x="525977" y="1535469"/>
              <a:ext cx="6994766" cy="4262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6125" tIns="0" rIns="266125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N" sz="160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The TN STEMI Program – Pharmacoinvasive subset</a:t>
              </a:r>
              <a:endParaRPr>
                <a:latin typeface="+mj-lt"/>
              </a:endParaRPr>
            </a:p>
          </p:txBody>
        </p:sp>
      </p:grpSp>
      <p:sp>
        <p:nvSpPr>
          <p:cNvPr id="532" name="Google Shape;532;p26"/>
          <p:cNvSpPr txBox="1"/>
          <p:nvPr/>
        </p:nvSpPr>
        <p:spPr>
          <a:xfrm>
            <a:off x="9888266" y="6492875"/>
            <a:ext cx="212390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Dr Thomas Alexander</a:t>
            </a:r>
            <a:endParaRPr/>
          </a:p>
        </p:txBody>
      </p:sp>
      <p:pic>
        <p:nvPicPr>
          <p:cNvPr id="2" name="Google Shape;157;p2">
            <a:extLst>
              <a:ext uri="{FF2B5EF4-FFF2-40B4-BE49-F238E27FC236}">
                <a16:creationId xmlns:a16="http://schemas.microsoft.com/office/drawing/2014/main" id="{A4FF92D8-EB51-9A75-59F2-A57141C9377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38528" y="9613"/>
            <a:ext cx="1153472" cy="78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61;p2">
            <a:extLst>
              <a:ext uri="{FF2B5EF4-FFF2-40B4-BE49-F238E27FC236}">
                <a16:creationId xmlns:a16="http://schemas.microsoft.com/office/drawing/2014/main" id="{CA4862B2-EC0E-13B7-4490-66DBF5D477D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51192" t="23101" r="27877" b="37985"/>
          <a:stretch/>
        </p:blipFill>
        <p:spPr>
          <a:xfrm>
            <a:off x="10062112" y="-4375"/>
            <a:ext cx="976416" cy="10211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27"/>
          <p:cNvSpPr txBox="1">
            <a:spLocks noGrp="1"/>
          </p:cNvSpPr>
          <p:nvPr>
            <p:ph type="title"/>
          </p:nvPr>
        </p:nvSpPr>
        <p:spPr>
          <a:xfrm>
            <a:off x="1135626" y="286603"/>
            <a:ext cx="9261987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Poppins"/>
              <a:buNone/>
            </a:pPr>
            <a:r>
              <a:rPr lang="en-IN" sz="4000" dirty="0">
                <a:latin typeface="+mj-lt"/>
                <a:cs typeface="Calibri" panose="020F0502020204030204" pitchFamily="34" charset="0"/>
              </a:rPr>
              <a:t>Tamil Nadu – shift from standalone thrombolysis to primary PCI and the pharmaco-invasive method</a:t>
            </a:r>
            <a:endParaRPr dirty="0"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541" name="Google Shape;541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64513" y="2031591"/>
            <a:ext cx="3825991" cy="3438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74548" y="2152907"/>
            <a:ext cx="3452939" cy="3195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42479" y="5433073"/>
            <a:ext cx="6496050" cy="904875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p27"/>
          <p:cNvSpPr txBox="1"/>
          <p:nvPr/>
        </p:nvSpPr>
        <p:spPr>
          <a:xfrm>
            <a:off x="9888266" y="6492875"/>
            <a:ext cx="212390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Dr Thomas Alexander</a:t>
            </a:r>
            <a:endParaRPr/>
          </a:p>
        </p:txBody>
      </p:sp>
      <p:pic>
        <p:nvPicPr>
          <p:cNvPr id="2" name="Google Shape;157;p2">
            <a:extLst>
              <a:ext uri="{FF2B5EF4-FFF2-40B4-BE49-F238E27FC236}">
                <a16:creationId xmlns:a16="http://schemas.microsoft.com/office/drawing/2014/main" id="{5645C38A-AFAF-D64A-FF32-3D8CC7E4607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26878" y="0"/>
            <a:ext cx="1135626" cy="870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61;p2">
            <a:extLst>
              <a:ext uri="{FF2B5EF4-FFF2-40B4-BE49-F238E27FC236}">
                <a16:creationId xmlns:a16="http://schemas.microsoft.com/office/drawing/2014/main" id="{250E2F38-5966-1AA8-B447-402AFAE6B00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51192" t="23101" r="27877" b="37985"/>
          <a:stretch/>
        </p:blipFill>
        <p:spPr>
          <a:xfrm>
            <a:off x="10050462" y="0"/>
            <a:ext cx="976416" cy="10211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28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9167597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Poppins"/>
              <a:buNone/>
            </a:pPr>
            <a:r>
              <a:rPr lang="en-IN" sz="4000" dirty="0">
                <a:latin typeface="+mj-lt"/>
                <a:cs typeface="Calibri" panose="020F0502020204030204" pitchFamily="34" charset="0"/>
              </a:rPr>
              <a:t>Gujarat – shift from standalone thrombolysis to the pharmaco-invasive method</a:t>
            </a:r>
            <a:endParaRPr sz="4000" dirty="0"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552" name="Google Shape;552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72062" y="1874724"/>
            <a:ext cx="3456024" cy="3392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63916" y="1874724"/>
            <a:ext cx="3774628" cy="339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42479" y="5433073"/>
            <a:ext cx="6496050" cy="904875"/>
          </a:xfrm>
          <a:prstGeom prst="rect">
            <a:avLst/>
          </a:prstGeom>
          <a:noFill/>
          <a:ln>
            <a:noFill/>
          </a:ln>
        </p:spPr>
      </p:pic>
      <p:sp>
        <p:nvSpPr>
          <p:cNvPr id="555" name="Google Shape;555;p28"/>
          <p:cNvSpPr txBox="1"/>
          <p:nvPr/>
        </p:nvSpPr>
        <p:spPr>
          <a:xfrm>
            <a:off x="9888266" y="6492875"/>
            <a:ext cx="212390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Dr Thomas Alexander</a:t>
            </a:r>
            <a:endParaRPr/>
          </a:p>
        </p:txBody>
      </p:sp>
      <p:pic>
        <p:nvPicPr>
          <p:cNvPr id="2" name="Google Shape;157;p2">
            <a:extLst>
              <a:ext uri="{FF2B5EF4-FFF2-40B4-BE49-F238E27FC236}">
                <a16:creationId xmlns:a16="http://schemas.microsoft.com/office/drawing/2014/main" id="{9AAE77E6-45A4-EC67-0D90-B6AE0F80D07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38528" y="35516"/>
            <a:ext cx="1153472" cy="78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61;p2">
            <a:extLst>
              <a:ext uri="{FF2B5EF4-FFF2-40B4-BE49-F238E27FC236}">
                <a16:creationId xmlns:a16="http://schemas.microsoft.com/office/drawing/2014/main" id="{714F919D-25A6-4AC7-165C-289E4F90211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51192" t="23101" r="27877" b="37985"/>
          <a:stretch/>
        </p:blipFill>
        <p:spPr>
          <a:xfrm>
            <a:off x="10053245" y="0"/>
            <a:ext cx="976416" cy="10211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29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9375987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Poppins"/>
              <a:buNone/>
            </a:pPr>
            <a:r>
              <a:rPr lang="en-IN" sz="4000" dirty="0">
                <a:latin typeface="+mj-lt"/>
                <a:cs typeface="Calibri" panose="020F0502020204030204" pitchFamily="34" charset="0"/>
                <a:sym typeface="Poppins"/>
              </a:rPr>
              <a:t>Punjab - no treatment decreased;  1.7X increase (23% to 40%) in superior strategies</a:t>
            </a:r>
            <a:endParaRPr sz="4000" dirty="0"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563" name="Google Shape;563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34947" y="5120641"/>
            <a:ext cx="6496050" cy="90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34022" y="1921513"/>
            <a:ext cx="3535642" cy="3117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44588" y="1875270"/>
            <a:ext cx="3325676" cy="3112589"/>
          </a:xfrm>
          <a:prstGeom prst="rect">
            <a:avLst/>
          </a:prstGeom>
          <a:noFill/>
          <a:ln>
            <a:noFill/>
          </a:ln>
        </p:spPr>
      </p:pic>
      <p:sp>
        <p:nvSpPr>
          <p:cNvPr id="566" name="Google Shape;566;p29"/>
          <p:cNvSpPr txBox="1"/>
          <p:nvPr/>
        </p:nvSpPr>
        <p:spPr>
          <a:xfrm>
            <a:off x="9888266" y="6492875"/>
            <a:ext cx="212390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Dr Thomas Alexander</a:t>
            </a:r>
            <a:endParaRPr/>
          </a:p>
        </p:txBody>
      </p:sp>
      <p:pic>
        <p:nvPicPr>
          <p:cNvPr id="2" name="Google Shape;157;p2">
            <a:extLst>
              <a:ext uri="{FF2B5EF4-FFF2-40B4-BE49-F238E27FC236}">
                <a16:creationId xmlns:a16="http://schemas.microsoft.com/office/drawing/2014/main" id="{B5A93AB8-502A-7B60-267C-2776E54295A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38528" y="20768"/>
            <a:ext cx="1153472" cy="78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61;p2">
            <a:extLst>
              <a:ext uri="{FF2B5EF4-FFF2-40B4-BE49-F238E27FC236}">
                <a16:creationId xmlns:a16="http://schemas.microsoft.com/office/drawing/2014/main" id="{854517CB-C728-C810-D578-99A56C10574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51192" t="23101" r="27877" b="37985"/>
          <a:stretch/>
        </p:blipFill>
        <p:spPr>
          <a:xfrm>
            <a:off x="10053245" y="0"/>
            <a:ext cx="976416" cy="10211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3"/>
          <p:cNvPicPr preferRelativeResize="0"/>
          <p:nvPr/>
        </p:nvPicPr>
        <p:blipFill rotWithShape="1">
          <a:blip r:embed="rId3">
            <a:alphaModFix/>
          </a:blip>
          <a:srcRect l="19914" t="18698" r="29309" b="22451"/>
          <a:stretch/>
        </p:blipFill>
        <p:spPr>
          <a:xfrm>
            <a:off x="115614" y="1463253"/>
            <a:ext cx="6190593" cy="4035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3"/>
          <p:cNvPicPr preferRelativeResize="0"/>
          <p:nvPr/>
        </p:nvPicPr>
        <p:blipFill rotWithShape="1">
          <a:blip r:embed="rId4">
            <a:alphaModFix/>
          </a:blip>
          <a:srcRect l="20432" t="22068" r="28103" b="18008"/>
          <a:stretch/>
        </p:blipFill>
        <p:spPr>
          <a:xfrm>
            <a:off x="5917324" y="1532133"/>
            <a:ext cx="6274676" cy="4109544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3"/>
          <p:cNvSpPr txBox="1"/>
          <p:nvPr/>
        </p:nvSpPr>
        <p:spPr>
          <a:xfrm>
            <a:off x="478795" y="287440"/>
            <a:ext cx="9409471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320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Findings from the Global Burden of Disease Study 2017</a:t>
            </a:r>
            <a:endParaRPr sz="3200" b="1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3"/>
          <p:cNvSpPr/>
          <p:nvPr/>
        </p:nvSpPr>
        <p:spPr>
          <a:xfrm>
            <a:off x="115614" y="5499225"/>
            <a:ext cx="5685111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Source: GBD 2017 Population and Fertility Collaborators. Population and fertility by age and sex for 195 countries, 1950–2017: a systematic analysis for the Global Burden of Disease Study 2017. The Lancet. 8 Nov 2018: 392.</a:t>
            </a: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3"/>
          <p:cNvSpPr txBox="1"/>
          <p:nvPr/>
        </p:nvSpPr>
        <p:spPr>
          <a:xfrm>
            <a:off x="9888266" y="6460554"/>
            <a:ext cx="212390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Dr Thomas Alexander</a:t>
            </a:r>
            <a:endParaRPr/>
          </a:p>
        </p:txBody>
      </p:sp>
      <p:pic>
        <p:nvPicPr>
          <p:cNvPr id="2" name="Google Shape;157;p2">
            <a:extLst>
              <a:ext uri="{FF2B5EF4-FFF2-40B4-BE49-F238E27FC236}">
                <a16:creationId xmlns:a16="http://schemas.microsoft.com/office/drawing/2014/main" id="{13F48755-7614-E488-9A28-D6D6C189E7F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64682" y="152287"/>
            <a:ext cx="1153472" cy="78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61;p2">
            <a:extLst>
              <a:ext uri="{FF2B5EF4-FFF2-40B4-BE49-F238E27FC236}">
                <a16:creationId xmlns:a16="http://schemas.microsoft.com/office/drawing/2014/main" id="{D6B2C6C5-7B11-63E7-1970-E50D7F060B1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51192" t="23101" r="27877" b="37985"/>
          <a:stretch/>
        </p:blipFill>
        <p:spPr>
          <a:xfrm>
            <a:off x="9879399" y="87275"/>
            <a:ext cx="976416" cy="10211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30"/>
          <p:cNvSpPr txBox="1"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Poppins"/>
              <a:buNone/>
            </a:pPr>
            <a:r>
              <a:rPr lang="en-IN" sz="7200" dirty="0">
                <a:latin typeface="+mj-lt"/>
                <a:cs typeface="Calibri" panose="020F0502020204030204" pitchFamily="34" charset="0"/>
              </a:rPr>
              <a:t>Outcomes</a:t>
            </a:r>
            <a:endParaRPr sz="7200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574" name="Google Shape;574;p30"/>
          <p:cNvSpPr txBox="1"/>
          <p:nvPr/>
        </p:nvSpPr>
        <p:spPr>
          <a:xfrm>
            <a:off x="9888266" y="6492875"/>
            <a:ext cx="212390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Dr Thomas Alexander</a:t>
            </a:r>
            <a:endParaRPr/>
          </a:p>
        </p:txBody>
      </p:sp>
      <p:pic>
        <p:nvPicPr>
          <p:cNvPr id="2" name="Google Shape;157;p2">
            <a:extLst>
              <a:ext uri="{FF2B5EF4-FFF2-40B4-BE49-F238E27FC236}">
                <a16:creationId xmlns:a16="http://schemas.microsoft.com/office/drawing/2014/main" id="{B2DB130A-00A4-B398-C978-760C2FDCF3B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38528" y="20768"/>
            <a:ext cx="1153472" cy="78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61;p2">
            <a:extLst>
              <a:ext uri="{FF2B5EF4-FFF2-40B4-BE49-F238E27FC236}">
                <a16:creationId xmlns:a16="http://schemas.microsoft.com/office/drawing/2014/main" id="{31058E4D-018B-9B56-7F93-9C269A3898C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51192" t="23101" r="27877" b="37985"/>
          <a:stretch/>
        </p:blipFill>
        <p:spPr>
          <a:xfrm>
            <a:off x="10053245" y="0"/>
            <a:ext cx="976416" cy="10211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31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9138101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Poppins"/>
              <a:buNone/>
            </a:pPr>
            <a:r>
              <a:rPr lang="en-IN" sz="4000" dirty="0">
                <a:latin typeface="+mj-lt"/>
                <a:cs typeface="Calibri" panose="020F0502020204030204" pitchFamily="34" charset="0"/>
              </a:rPr>
              <a:t>Tamil Nadu – 1-year outcomes improved significantly</a:t>
            </a:r>
            <a:endParaRPr sz="4000" dirty="0"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582" name="Google Shape;582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35145" y="2230619"/>
            <a:ext cx="5941728" cy="3695772"/>
          </a:xfrm>
          <a:prstGeom prst="rect">
            <a:avLst/>
          </a:prstGeom>
          <a:noFill/>
          <a:ln>
            <a:noFill/>
          </a:ln>
        </p:spPr>
      </p:pic>
      <p:sp>
        <p:nvSpPr>
          <p:cNvPr id="583" name="Google Shape;583;p31"/>
          <p:cNvSpPr txBox="1"/>
          <p:nvPr/>
        </p:nvSpPr>
        <p:spPr>
          <a:xfrm>
            <a:off x="9888266" y="6492875"/>
            <a:ext cx="212390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Dr Thomas Alexander</a:t>
            </a:r>
            <a:endParaRPr/>
          </a:p>
        </p:txBody>
      </p:sp>
      <p:pic>
        <p:nvPicPr>
          <p:cNvPr id="2" name="Google Shape;157;p2">
            <a:extLst>
              <a:ext uri="{FF2B5EF4-FFF2-40B4-BE49-F238E27FC236}">
                <a16:creationId xmlns:a16="http://schemas.microsoft.com/office/drawing/2014/main" id="{023E2775-7FA7-C149-9E12-D17F11183D4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38528" y="35516"/>
            <a:ext cx="1153472" cy="78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61;p2">
            <a:extLst>
              <a:ext uri="{FF2B5EF4-FFF2-40B4-BE49-F238E27FC236}">
                <a16:creationId xmlns:a16="http://schemas.microsoft.com/office/drawing/2014/main" id="{FF8DCFC5-0BA3-83E9-E705-7B9E4539E86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51192" t="23101" r="27877" b="37985"/>
          <a:stretch/>
        </p:blipFill>
        <p:spPr>
          <a:xfrm>
            <a:off x="10053245" y="0"/>
            <a:ext cx="976416" cy="10211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32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Poppins"/>
              <a:buNone/>
            </a:pPr>
            <a:r>
              <a:rPr lang="en-IN" sz="4000" dirty="0">
                <a:latin typeface="+mj-lt"/>
                <a:cs typeface="Calibri" panose="020F0502020204030204" pitchFamily="34" charset="0"/>
              </a:rPr>
              <a:t>Punjab – both in-hospital and 1-year outcomes improved </a:t>
            </a:r>
            <a:endParaRPr sz="4000" dirty="0"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591" name="Google Shape;591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88028" y="2161126"/>
            <a:ext cx="6415944" cy="3839784"/>
          </a:xfrm>
          <a:prstGeom prst="rect">
            <a:avLst/>
          </a:prstGeom>
          <a:noFill/>
          <a:ln>
            <a:noFill/>
          </a:ln>
        </p:spPr>
      </p:pic>
      <p:sp>
        <p:nvSpPr>
          <p:cNvPr id="592" name="Google Shape;592;p32"/>
          <p:cNvSpPr txBox="1"/>
          <p:nvPr/>
        </p:nvSpPr>
        <p:spPr>
          <a:xfrm>
            <a:off x="9888266" y="6492875"/>
            <a:ext cx="212390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Dr Thomas Alexander</a:t>
            </a:r>
            <a:endParaRPr/>
          </a:p>
        </p:txBody>
      </p:sp>
      <p:pic>
        <p:nvPicPr>
          <p:cNvPr id="2" name="Google Shape;157;p2">
            <a:extLst>
              <a:ext uri="{FF2B5EF4-FFF2-40B4-BE49-F238E27FC236}">
                <a16:creationId xmlns:a16="http://schemas.microsoft.com/office/drawing/2014/main" id="{9CD2A73D-7857-4BF3-7200-B27010F9FF5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38528" y="20768"/>
            <a:ext cx="1153472" cy="78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61;p2">
            <a:extLst>
              <a:ext uri="{FF2B5EF4-FFF2-40B4-BE49-F238E27FC236}">
                <a16:creationId xmlns:a16="http://schemas.microsoft.com/office/drawing/2014/main" id="{C3F92AA9-EFDA-4BE2-E132-B322B213B35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51192" t="23101" r="27877" b="37985"/>
          <a:stretch/>
        </p:blipFill>
        <p:spPr>
          <a:xfrm>
            <a:off x="10053245" y="0"/>
            <a:ext cx="976416" cy="10211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33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Poppins"/>
              <a:buNone/>
            </a:pPr>
            <a:r>
              <a:rPr lang="en-IN" sz="5400" dirty="0">
                <a:latin typeface="+mj-lt"/>
                <a:cs typeface="Calibri" panose="020F0502020204030204" pitchFamily="34" charset="0"/>
              </a:rPr>
              <a:t>Why the STEMI India Model works</a:t>
            </a:r>
            <a:endParaRPr sz="5400" dirty="0">
              <a:latin typeface="+mj-lt"/>
              <a:cs typeface="Calibri" panose="020F0502020204030204" pitchFamily="34" charset="0"/>
            </a:endParaRPr>
          </a:p>
        </p:txBody>
      </p:sp>
      <p:grpSp>
        <p:nvGrpSpPr>
          <p:cNvPr id="600" name="Google Shape;600;p33"/>
          <p:cNvGrpSpPr/>
          <p:nvPr/>
        </p:nvGrpSpPr>
        <p:grpSpPr>
          <a:xfrm>
            <a:off x="1232105" y="2219518"/>
            <a:ext cx="9788748" cy="3275790"/>
            <a:chOff x="134825" y="373784"/>
            <a:chExt cx="9788748" cy="3275790"/>
          </a:xfrm>
        </p:grpSpPr>
        <p:sp>
          <p:nvSpPr>
            <p:cNvPr id="601" name="Google Shape;601;p33"/>
            <p:cNvSpPr/>
            <p:nvPr/>
          </p:nvSpPr>
          <p:spPr>
            <a:xfrm>
              <a:off x="134825" y="373784"/>
              <a:ext cx="1295909" cy="129590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3"/>
            <p:cNvSpPr/>
            <p:nvPr/>
          </p:nvSpPr>
          <p:spPr>
            <a:xfrm>
              <a:off x="406966" y="645925"/>
              <a:ext cx="751627" cy="751627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3"/>
            <p:cNvSpPr/>
            <p:nvPr/>
          </p:nvSpPr>
          <p:spPr>
            <a:xfrm>
              <a:off x="1708430" y="373784"/>
              <a:ext cx="3054644" cy="12959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3"/>
            <p:cNvSpPr txBox="1"/>
            <p:nvPr/>
          </p:nvSpPr>
          <p:spPr>
            <a:xfrm>
              <a:off x="1708430" y="373784"/>
              <a:ext cx="3054644" cy="12959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rPr lang="en-IN" sz="2000" dirty="0">
                  <a:solidFill>
                    <a:schemeClr val="dk1"/>
                  </a:solidFill>
                  <a:latin typeface="+mj-lt"/>
                  <a:ea typeface="Calibri"/>
                  <a:cs typeface="Calibri"/>
                  <a:sym typeface="Calibri"/>
                </a:rPr>
                <a:t>Efficient use of existing resources by setting systems in place</a:t>
              </a:r>
              <a:endParaRPr sz="20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5" name="Google Shape;605;p33"/>
            <p:cNvSpPr/>
            <p:nvPr/>
          </p:nvSpPr>
          <p:spPr>
            <a:xfrm>
              <a:off x="5295324" y="373784"/>
              <a:ext cx="1295909" cy="129590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3"/>
            <p:cNvSpPr/>
            <p:nvPr/>
          </p:nvSpPr>
          <p:spPr>
            <a:xfrm>
              <a:off x="5567465" y="645925"/>
              <a:ext cx="751627" cy="751627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3"/>
            <p:cNvSpPr/>
            <p:nvPr/>
          </p:nvSpPr>
          <p:spPr>
            <a:xfrm>
              <a:off x="6868929" y="373784"/>
              <a:ext cx="3054644" cy="12959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3"/>
            <p:cNvSpPr txBox="1"/>
            <p:nvPr/>
          </p:nvSpPr>
          <p:spPr>
            <a:xfrm>
              <a:off x="6868929" y="373784"/>
              <a:ext cx="3054644" cy="12959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rPr lang="en-IN" sz="2000">
                  <a:solidFill>
                    <a:schemeClr val="dk1"/>
                  </a:solidFill>
                  <a:latin typeface="+mj-lt"/>
                  <a:ea typeface="Calibri"/>
                  <a:cs typeface="Calibri"/>
                  <a:sym typeface="Calibri"/>
                </a:rPr>
                <a:t>Flexibility allowing for adaptation according to unique conditions in the region</a:t>
              </a:r>
              <a:endParaRPr sz="200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9" name="Google Shape;609;p33"/>
            <p:cNvSpPr/>
            <p:nvPr/>
          </p:nvSpPr>
          <p:spPr>
            <a:xfrm>
              <a:off x="134825" y="2353665"/>
              <a:ext cx="1295909" cy="129590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3"/>
            <p:cNvSpPr/>
            <p:nvPr/>
          </p:nvSpPr>
          <p:spPr>
            <a:xfrm>
              <a:off x="406966" y="2625806"/>
              <a:ext cx="751627" cy="751627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3"/>
            <p:cNvSpPr/>
            <p:nvPr/>
          </p:nvSpPr>
          <p:spPr>
            <a:xfrm>
              <a:off x="1708430" y="2353665"/>
              <a:ext cx="3054644" cy="12959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3"/>
            <p:cNvSpPr txBox="1"/>
            <p:nvPr/>
          </p:nvSpPr>
          <p:spPr>
            <a:xfrm>
              <a:off x="1708430" y="2353665"/>
              <a:ext cx="3054644" cy="12959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rPr lang="en-IN" sz="2000">
                  <a:solidFill>
                    <a:schemeClr val="dk1"/>
                  </a:solidFill>
                  <a:latin typeface="+mj-lt"/>
                  <a:ea typeface="Calibri"/>
                  <a:cs typeface="Calibri"/>
                  <a:sym typeface="Calibri"/>
                </a:rPr>
                <a:t>Equips field staff and enables sustainability in the long-run through continuous training</a:t>
              </a:r>
              <a:endParaRPr sz="200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3" name="Google Shape;613;p33"/>
            <p:cNvSpPr/>
            <p:nvPr/>
          </p:nvSpPr>
          <p:spPr>
            <a:xfrm>
              <a:off x="5295324" y="2353665"/>
              <a:ext cx="1295909" cy="129590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3"/>
            <p:cNvSpPr/>
            <p:nvPr/>
          </p:nvSpPr>
          <p:spPr>
            <a:xfrm>
              <a:off x="5567465" y="2625806"/>
              <a:ext cx="751627" cy="751627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3"/>
            <p:cNvSpPr/>
            <p:nvPr/>
          </p:nvSpPr>
          <p:spPr>
            <a:xfrm>
              <a:off x="6868929" y="2353665"/>
              <a:ext cx="3054644" cy="12959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3"/>
            <p:cNvSpPr txBox="1"/>
            <p:nvPr/>
          </p:nvSpPr>
          <p:spPr>
            <a:xfrm>
              <a:off x="6868929" y="2353665"/>
              <a:ext cx="3054644" cy="12959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rPr lang="en-IN" sz="2000">
                  <a:solidFill>
                    <a:schemeClr val="dk1"/>
                  </a:solidFill>
                  <a:latin typeface="+mj-lt"/>
                  <a:ea typeface="Calibri"/>
                  <a:cs typeface="Calibri"/>
                  <a:sym typeface="Calibri"/>
                </a:rPr>
                <a:t>Modular and scalable across the state</a:t>
              </a:r>
              <a:endParaRPr>
                <a:latin typeface="+mj-lt"/>
              </a:endParaRPr>
            </a:p>
          </p:txBody>
        </p:sp>
      </p:grpSp>
      <p:sp>
        <p:nvSpPr>
          <p:cNvPr id="617" name="Google Shape;617;p33"/>
          <p:cNvSpPr txBox="1"/>
          <p:nvPr/>
        </p:nvSpPr>
        <p:spPr>
          <a:xfrm>
            <a:off x="10356111" y="6427328"/>
            <a:ext cx="204528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Thomas Alexander</a:t>
            </a:r>
            <a:endParaRPr/>
          </a:p>
        </p:txBody>
      </p:sp>
      <p:pic>
        <p:nvPicPr>
          <p:cNvPr id="2" name="Google Shape;157;p2">
            <a:extLst>
              <a:ext uri="{FF2B5EF4-FFF2-40B4-BE49-F238E27FC236}">
                <a16:creationId xmlns:a16="http://schemas.microsoft.com/office/drawing/2014/main" id="{CB1B7364-7C51-AA52-EA10-71E8A9E9FB1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20853" y="33126"/>
            <a:ext cx="1153472" cy="78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61;p2">
            <a:extLst>
              <a:ext uri="{FF2B5EF4-FFF2-40B4-BE49-F238E27FC236}">
                <a16:creationId xmlns:a16="http://schemas.microsoft.com/office/drawing/2014/main" id="{94504A9D-9DD2-96E3-3EB8-4CAA8881C7B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51192" t="23101" r="27877" b="37985"/>
          <a:stretch/>
        </p:blipFill>
        <p:spPr>
          <a:xfrm>
            <a:off x="10035570" y="12358"/>
            <a:ext cx="976416" cy="10211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34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Poppins"/>
              <a:buNone/>
            </a:pPr>
            <a:r>
              <a:rPr lang="en-IN" dirty="0">
                <a:latin typeface="+mj-lt"/>
                <a:cs typeface="Calibri" panose="020F0502020204030204" pitchFamily="34" charset="0"/>
              </a:rPr>
              <a:t>Agenda</a:t>
            </a:r>
            <a:endParaRPr dirty="0">
              <a:latin typeface="+mj-lt"/>
              <a:cs typeface="Calibri" panose="020F0502020204030204" pitchFamily="34" charset="0"/>
            </a:endParaRPr>
          </a:p>
        </p:txBody>
      </p:sp>
      <p:grpSp>
        <p:nvGrpSpPr>
          <p:cNvPr id="626" name="Google Shape;626;p34"/>
          <p:cNvGrpSpPr/>
          <p:nvPr/>
        </p:nvGrpSpPr>
        <p:grpSpPr>
          <a:xfrm>
            <a:off x="1096963" y="1907155"/>
            <a:ext cx="10058399" cy="4268160"/>
            <a:chOff x="0" y="60892"/>
            <a:chExt cx="10058399" cy="4268160"/>
          </a:xfrm>
        </p:grpSpPr>
        <p:sp>
          <p:nvSpPr>
            <p:cNvPr id="627" name="Google Shape;627;p34"/>
            <p:cNvSpPr/>
            <p:nvPr/>
          </p:nvSpPr>
          <p:spPr>
            <a:xfrm>
              <a:off x="0" y="297052"/>
              <a:ext cx="10058399" cy="4032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5875" cap="flat" cmpd="sng">
              <a:solidFill>
                <a:srgbClr val="BB582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28" name="Google Shape;628;p34"/>
            <p:cNvSpPr/>
            <p:nvPr/>
          </p:nvSpPr>
          <p:spPr>
            <a:xfrm>
              <a:off x="502920" y="60892"/>
              <a:ext cx="7040880" cy="472320"/>
            </a:xfrm>
            <a:prstGeom prst="roundRect">
              <a:avLst>
                <a:gd name="adj" fmla="val 16667"/>
              </a:avLst>
            </a:prstGeom>
            <a:solidFill>
              <a:srgbClr val="BB582B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29" name="Google Shape;629;p34"/>
            <p:cNvSpPr txBox="1"/>
            <p:nvPr/>
          </p:nvSpPr>
          <p:spPr>
            <a:xfrm>
              <a:off x="525977" y="83949"/>
              <a:ext cx="6994766" cy="4262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6125" tIns="0" rIns="2661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lang="en-IN" sz="160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The TN STEMI Program and the STEMI India Model</a:t>
              </a:r>
              <a:endParaRPr>
                <a:latin typeface="+mj-lt"/>
              </a:endParaRPr>
            </a:p>
          </p:txBody>
        </p:sp>
        <p:sp>
          <p:nvSpPr>
            <p:cNvPr id="630" name="Google Shape;630;p34"/>
            <p:cNvSpPr/>
            <p:nvPr/>
          </p:nvSpPr>
          <p:spPr>
            <a:xfrm>
              <a:off x="0" y="1022812"/>
              <a:ext cx="10058399" cy="4032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58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31" name="Google Shape;631;p34"/>
            <p:cNvSpPr/>
            <p:nvPr/>
          </p:nvSpPr>
          <p:spPr>
            <a:xfrm>
              <a:off x="502920" y="786652"/>
              <a:ext cx="7040880" cy="472320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32" name="Google Shape;632;p34"/>
            <p:cNvSpPr txBox="1"/>
            <p:nvPr/>
          </p:nvSpPr>
          <p:spPr>
            <a:xfrm>
              <a:off x="525977" y="809709"/>
              <a:ext cx="6994766" cy="4262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6125" tIns="0" rIns="2661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lang="en-IN" sz="160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Challenges in STEMI Management </a:t>
              </a:r>
              <a:endParaRPr>
                <a:latin typeface="+mj-lt"/>
              </a:endParaRPr>
            </a:p>
          </p:txBody>
        </p:sp>
        <p:sp>
          <p:nvSpPr>
            <p:cNvPr id="633" name="Google Shape;633;p34"/>
            <p:cNvSpPr/>
            <p:nvPr/>
          </p:nvSpPr>
          <p:spPr>
            <a:xfrm>
              <a:off x="0" y="1748572"/>
              <a:ext cx="10058399" cy="4032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5875" cap="flat" cmpd="sng">
              <a:solidFill>
                <a:srgbClr val="9B8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34" name="Google Shape;634;p34"/>
            <p:cNvSpPr/>
            <p:nvPr/>
          </p:nvSpPr>
          <p:spPr>
            <a:xfrm>
              <a:off x="502920" y="1512412"/>
              <a:ext cx="7040880" cy="472320"/>
            </a:xfrm>
            <a:prstGeom prst="roundRect">
              <a:avLst>
                <a:gd name="adj" fmla="val 16667"/>
              </a:avLst>
            </a:prstGeom>
            <a:solidFill>
              <a:srgbClr val="9B8355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35" name="Google Shape;635;p34"/>
            <p:cNvSpPr txBox="1"/>
            <p:nvPr/>
          </p:nvSpPr>
          <p:spPr>
            <a:xfrm>
              <a:off x="525977" y="1535469"/>
              <a:ext cx="6994766" cy="4262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6125" tIns="0" rIns="2661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lang="en-IN" sz="160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Benefits of a STEMI System of Care</a:t>
              </a:r>
              <a:endParaRPr sz="1600">
                <a:solidFill>
                  <a:schemeClr val="lt1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6" name="Google Shape;636;p34"/>
            <p:cNvSpPr/>
            <p:nvPr/>
          </p:nvSpPr>
          <p:spPr>
            <a:xfrm>
              <a:off x="0" y="2474332"/>
              <a:ext cx="10058399" cy="4032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58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37" name="Google Shape;637;p34"/>
            <p:cNvSpPr/>
            <p:nvPr/>
          </p:nvSpPr>
          <p:spPr>
            <a:xfrm>
              <a:off x="502920" y="2238172"/>
              <a:ext cx="7040880" cy="472320"/>
            </a:xfrm>
            <a:prstGeom prst="roundRect">
              <a:avLst>
                <a:gd name="adj" fmla="val 16667"/>
              </a:avLst>
            </a:prstGeom>
            <a:solidFill>
              <a:schemeClr val="accent5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38" name="Google Shape;638;p34"/>
            <p:cNvSpPr txBox="1"/>
            <p:nvPr/>
          </p:nvSpPr>
          <p:spPr>
            <a:xfrm>
              <a:off x="525977" y="2261229"/>
              <a:ext cx="6994766" cy="4262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6125" tIns="0" rIns="2661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lang="en-IN" sz="160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Infrastructure appropriate variations of the Hub and Spoke Model</a:t>
              </a:r>
              <a:endParaRPr sz="1600">
                <a:solidFill>
                  <a:schemeClr val="lt1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9" name="Google Shape;639;p34"/>
            <p:cNvSpPr/>
            <p:nvPr/>
          </p:nvSpPr>
          <p:spPr>
            <a:xfrm>
              <a:off x="0" y="3200092"/>
              <a:ext cx="10058399" cy="4032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58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40" name="Google Shape;640;p34"/>
            <p:cNvSpPr/>
            <p:nvPr/>
          </p:nvSpPr>
          <p:spPr>
            <a:xfrm>
              <a:off x="502920" y="2963932"/>
              <a:ext cx="7040880" cy="472320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41" name="Google Shape;641;p34"/>
            <p:cNvSpPr txBox="1"/>
            <p:nvPr/>
          </p:nvSpPr>
          <p:spPr>
            <a:xfrm>
              <a:off x="525977" y="2986989"/>
              <a:ext cx="6994766" cy="4262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6125" tIns="0" rIns="2661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lang="en-IN" sz="160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Implementation of the STEMI India Model</a:t>
              </a:r>
              <a:endParaRPr>
                <a:latin typeface="+mj-lt"/>
              </a:endParaRPr>
            </a:p>
          </p:txBody>
        </p:sp>
        <p:sp>
          <p:nvSpPr>
            <p:cNvPr id="642" name="Google Shape;642;p34"/>
            <p:cNvSpPr/>
            <p:nvPr/>
          </p:nvSpPr>
          <p:spPr>
            <a:xfrm>
              <a:off x="0" y="3925852"/>
              <a:ext cx="10058399" cy="4032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5875" cap="flat" cmpd="sng">
              <a:solidFill>
                <a:srgbClr val="BB582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43" name="Google Shape;643;p34"/>
            <p:cNvSpPr/>
            <p:nvPr/>
          </p:nvSpPr>
          <p:spPr>
            <a:xfrm>
              <a:off x="502920" y="3689692"/>
              <a:ext cx="7040880" cy="472320"/>
            </a:xfrm>
            <a:prstGeom prst="roundRect">
              <a:avLst>
                <a:gd name="adj" fmla="val 16667"/>
              </a:avLst>
            </a:prstGeom>
            <a:solidFill>
              <a:srgbClr val="BB582B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44" name="Google Shape;644;p34"/>
            <p:cNvSpPr txBox="1"/>
            <p:nvPr/>
          </p:nvSpPr>
          <p:spPr>
            <a:xfrm>
              <a:off x="525977" y="3712749"/>
              <a:ext cx="6994766" cy="4262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6125" tIns="0" rIns="2661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lang="en-IN" sz="160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Global Programs</a:t>
              </a:r>
              <a:endParaRPr>
                <a:latin typeface="+mj-lt"/>
              </a:endParaRPr>
            </a:p>
          </p:txBody>
        </p:sp>
      </p:grpSp>
      <p:sp>
        <p:nvSpPr>
          <p:cNvPr id="645" name="Google Shape;645;p34"/>
          <p:cNvSpPr txBox="1"/>
          <p:nvPr/>
        </p:nvSpPr>
        <p:spPr>
          <a:xfrm>
            <a:off x="9888266" y="6492875"/>
            <a:ext cx="212390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Dr Thomas Alexander</a:t>
            </a:r>
            <a:endParaRPr/>
          </a:p>
        </p:txBody>
      </p:sp>
      <p:pic>
        <p:nvPicPr>
          <p:cNvPr id="2" name="Google Shape;157;p2">
            <a:extLst>
              <a:ext uri="{FF2B5EF4-FFF2-40B4-BE49-F238E27FC236}">
                <a16:creationId xmlns:a16="http://schemas.microsoft.com/office/drawing/2014/main" id="{9D49B08F-EA49-1FFD-C247-CBA9C490FC9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38528" y="35516"/>
            <a:ext cx="1153472" cy="78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61;p2">
            <a:extLst>
              <a:ext uri="{FF2B5EF4-FFF2-40B4-BE49-F238E27FC236}">
                <a16:creationId xmlns:a16="http://schemas.microsoft.com/office/drawing/2014/main" id="{0C9A4EBD-6D6D-AC97-3601-04025863C3E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51192" t="23101" r="27877" b="37985"/>
          <a:stretch/>
        </p:blipFill>
        <p:spPr>
          <a:xfrm>
            <a:off x="10053245" y="0"/>
            <a:ext cx="976416" cy="10211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5"/>
          <p:cNvSpPr txBox="1"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Poppins"/>
              <a:buNone/>
            </a:pPr>
            <a:r>
              <a:rPr lang="en-IN" sz="7200" dirty="0">
                <a:latin typeface="+mj-lt"/>
                <a:cs typeface="Calibri" panose="020F0502020204030204" pitchFamily="34" charset="0"/>
              </a:rPr>
              <a:t>Model -1</a:t>
            </a:r>
            <a:endParaRPr sz="7200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653" name="Google Shape;653;p35"/>
          <p:cNvSpPr txBox="1"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IN" sz="2000" dirty="0">
                <a:latin typeface="+mj-lt"/>
              </a:rPr>
              <a:t>WHEN THE DISTRICT HAS NO TERTIARY HOSPITALS WITHIN A DRIVING DISTANCE OF 2 HOURS</a:t>
            </a:r>
            <a:endParaRPr sz="2000" dirty="0">
              <a:latin typeface="+mj-lt"/>
            </a:endParaRPr>
          </a:p>
        </p:txBody>
      </p:sp>
      <p:sp>
        <p:nvSpPr>
          <p:cNvPr id="656" name="Google Shape;656;p35"/>
          <p:cNvSpPr txBox="1"/>
          <p:nvPr/>
        </p:nvSpPr>
        <p:spPr>
          <a:xfrm>
            <a:off x="9888266" y="6460554"/>
            <a:ext cx="212390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Dr Thomas Alexander</a:t>
            </a:r>
            <a:endParaRPr/>
          </a:p>
        </p:txBody>
      </p:sp>
      <p:pic>
        <p:nvPicPr>
          <p:cNvPr id="2" name="Google Shape;157;p2">
            <a:extLst>
              <a:ext uri="{FF2B5EF4-FFF2-40B4-BE49-F238E27FC236}">
                <a16:creationId xmlns:a16="http://schemas.microsoft.com/office/drawing/2014/main" id="{95FB92DF-83FC-DEA3-3989-362F71E7D77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38528" y="20768"/>
            <a:ext cx="1153472" cy="78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61;p2">
            <a:extLst>
              <a:ext uri="{FF2B5EF4-FFF2-40B4-BE49-F238E27FC236}">
                <a16:creationId xmlns:a16="http://schemas.microsoft.com/office/drawing/2014/main" id="{0180B17B-E405-355E-3527-39FD7934D76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51192" t="23101" r="27877" b="37985"/>
          <a:stretch/>
        </p:blipFill>
        <p:spPr>
          <a:xfrm>
            <a:off x="10053245" y="0"/>
            <a:ext cx="976416" cy="10211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36"/>
          <p:cNvSpPr txBox="1">
            <a:spLocks noGrp="1"/>
          </p:cNvSpPr>
          <p:nvPr>
            <p:ph type="title"/>
          </p:nvPr>
        </p:nvSpPr>
        <p:spPr>
          <a:xfrm>
            <a:off x="457199" y="594359"/>
            <a:ext cx="3407229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Poppins"/>
              <a:buNone/>
            </a:pPr>
            <a:r>
              <a:rPr lang="en-IN" sz="3200" dirty="0">
                <a:latin typeface="+mj-lt"/>
                <a:cs typeface="Calibri" panose="020F0502020204030204" pitchFamily="34" charset="0"/>
              </a:rPr>
              <a:t>The Tele-ECG</a:t>
            </a:r>
            <a:br>
              <a:rPr lang="en-IN" sz="3200" dirty="0">
                <a:latin typeface="+mj-lt"/>
                <a:cs typeface="Calibri" panose="020F0502020204030204" pitchFamily="34" charset="0"/>
              </a:rPr>
            </a:br>
            <a:r>
              <a:rPr lang="en-IN" sz="3200" dirty="0">
                <a:latin typeface="+mj-lt"/>
                <a:cs typeface="Calibri" panose="020F0502020204030204" pitchFamily="34" charset="0"/>
              </a:rPr>
              <a:t>Thrombolysis-only Model</a:t>
            </a:r>
            <a:endParaRPr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664" name="Google Shape;664;p36"/>
          <p:cNvSpPr txBox="1">
            <a:spLocks noGrp="1"/>
          </p:cNvSpPr>
          <p:nvPr>
            <p:ph type="body" idx="2"/>
          </p:nvPr>
        </p:nvSpPr>
        <p:spPr>
          <a:xfrm>
            <a:off x="457200" y="2926079"/>
            <a:ext cx="3200400" cy="3659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285750" lvl="0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For regions where </a:t>
            </a:r>
            <a:r>
              <a:rPr lang="en-IN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cath</a:t>
            </a:r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 lab is further than 2 hours away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 algn="l" rtl="0">
              <a:lnSpc>
                <a:spcPct val="120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Links created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Noto Sans Symbols"/>
              <a:buChar char="▪"/>
            </a:pPr>
            <a:r>
              <a:rPr lang="en-IN" sz="1800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Remote diagnosis of STEMI through the STEMI Kit</a:t>
            </a:r>
            <a:endParaRPr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Noto Sans Symbols"/>
              <a:buChar char="▪"/>
            </a:pPr>
            <a:r>
              <a:rPr lang="en-IN" sz="1800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Spokes all linked to the closest available tertiary centre for remote diagnosis and for follow-up care if necessary</a:t>
            </a:r>
            <a:endParaRPr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SzPct val="100000"/>
              <a:buNone/>
            </a:pP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20000"/>
              </a:lnSpc>
              <a:spcBef>
                <a:spcPts val="1400"/>
              </a:spcBef>
              <a:spcAft>
                <a:spcPts val="0"/>
              </a:spcAft>
              <a:buSzPct val="100000"/>
              <a:buNone/>
            </a:pP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65" name="Google Shape;665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35272" y="1277116"/>
            <a:ext cx="7800177" cy="4863440"/>
          </a:xfrm>
          <a:prstGeom prst="rect">
            <a:avLst/>
          </a:prstGeom>
          <a:noFill/>
          <a:ln>
            <a:noFill/>
          </a:ln>
        </p:spPr>
      </p:pic>
      <p:sp>
        <p:nvSpPr>
          <p:cNvPr id="666" name="Google Shape;666;p36"/>
          <p:cNvSpPr/>
          <p:nvPr/>
        </p:nvSpPr>
        <p:spPr>
          <a:xfrm>
            <a:off x="6521123" y="2926080"/>
            <a:ext cx="1636557" cy="1447800"/>
          </a:xfrm>
          <a:prstGeom prst="ellipse">
            <a:avLst/>
          </a:prstGeom>
          <a:solidFill>
            <a:srgbClr val="00B0F0"/>
          </a:solidFill>
          <a:ln w="15875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6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Remote diagnosis</a:t>
            </a:r>
            <a:endParaRPr/>
          </a:p>
        </p:txBody>
      </p:sp>
      <p:cxnSp>
        <p:nvCxnSpPr>
          <p:cNvPr id="667" name="Google Shape;667;p36"/>
          <p:cNvCxnSpPr>
            <a:stCxn id="666" idx="5"/>
          </p:cNvCxnSpPr>
          <p:nvPr/>
        </p:nvCxnSpPr>
        <p:spPr>
          <a:xfrm>
            <a:off x="7918012" y="4161855"/>
            <a:ext cx="728700" cy="8379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668" name="Google Shape;668;p36"/>
          <p:cNvCxnSpPr>
            <a:stCxn id="666" idx="7"/>
          </p:cNvCxnSpPr>
          <p:nvPr/>
        </p:nvCxnSpPr>
        <p:spPr>
          <a:xfrm rot="10800000" flipH="1">
            <a:off x="7918012" y="2296905"/>
            <a:ext cx="680100" cy="8412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669" name="Google Shape;669;p36"/>
          <p:cNvCxnSpPr>
            <a:stCxn id="666" idx="1"/>
          </p:cNvCxnSpPr>
          <p:nvPr/>
        </p:nvCxnSpPr>
        <p:spPr>
          <a:xfrm rot="10800000">
            <a:off x="5941191" y="2296905"/>
            <a:ext cx="819600" cy="8412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dash"/>
            <a:round/>
            <a:headEnd type="none" w="sm" len="sm"/>
            <a:tailEnd type="none" w="sm" len="sm"/>
          </a:ln>
        </p:spPr>
      </p:cxnSp>
      <p:pic>
        <p:nvPicPr>
          <p:cNvPr id="2" name="Google Shape;157;p2">
            <a:extLst>
              <a:ext uri="{FF2B5EF4-FFF2-40B4-BE49-F238E27FC236}">
                <a16:creationId xmlns:a16="http://schemas.microsoft.com/office/drawing/2014/main" id="{C627F5AB-9B51-E156-1569-9F85FFC8A4D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26221" y="20768"/>
            <a:ext cx="1153472" cy="78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61;p2">
            <a:extLst>
              <a:ext uri="{FF2B5EF4-FFF2-40B4-BE49-F238E27FC236}">
                <a16:creationId xmlns:a16="http://schemas.microsoft.com/office/drawing/2014/main" id="{EA36310A-01EA-FBAD-A4F2-C304794666D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51192" t="23101" r="27877" b="37985"/>
          <a:stretch/>
        </p:blipFill>
        <p:spPr>
          <a:xfrm>
            <a:off x="10040938" y="14748"/>
            <a:ext cx="976416" cy="10211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37"/>
          <p:cNvSpPr txBox="1">
            <a:spLocks noGrp="1"/>
          </p:cNvSpPr>
          <p:nvPr>
            <p:ph type="title"/>
          </p:nvPr>
        </p:nvSpPr>
        <p:spPr>
          <a:xfrm>
            <a:off x="457200" y="594359"/>
            <a:ext cx="3347884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Poppins"/>
              <a:buNone/>
            </a:pPr>
            <a:r>
              <a:rPr lang="en-IN" dirty="0">
                <a:latin typeface="+mj-lt"/>
                <a:cs typeface="Calibri" panose="020F0502020204030204" pitchFamily="34" charset="0"/>
              </a:rPr>
              <a:t>The Thrombolysis-only STEMI India Model</a:t>
            </a:r>
            <a:endParaRPr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678" name="Google Shape;678;p37"/>
          <p:cNvSpPr txBox="1">
            <a:spLocks noGrp="1"/>
          </p:cNvSpPr>
          <p:nvPr>
            <p:ph type="body" idx="2"/>
          </p:nvPr>
        </p:nvSpPr>
        <p:spPr>
          <a:xfrm>
            <a:off x="457200" y="2926079"/>
            <a:ext cx="3200400" cy="3592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-IN" sz="1800" dirty="0">
                <a:latin typeface="+mj-lt"/>
                <a:cs typeface="Calibri" panose="020F0502020204030204" pitchFamily="34" charset="0"/>
              </a:rPr>
              <a:t>Links created</a:t>
            </a:r>
            <a:endParaRPr sz="1600" dirty="0">
              <a:latin typeface="+mj-lt"/>
              <a:cs typeface="Calibri" panose="020F0502020204030204" pitchFamily="34" charset="0"/>
            </a:endParaRPr>
          </a:p>
          <a:p>
            <a:pPr marL="742950" lvl="1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Noto Sans Symbols"/>
              <a:buChar char="▪"/>
            </a:pPr>
            <a:r>
              <a:rPr lang="en-IN" sz="1600" dirty="0">
                <a:solidFill>
                  <a:schemeClr val="lt1"/>
                </a:solidFill>
                <a:latin typeface="+mj-lt"/>
                <a:cs typeface="Calibri" panose="020F0502020204030204" pitchFamily="34" charset="0"/>
              </a:rPr>
              <a:t>Remote diagnosis of STEMI through the STEMI Kit</a:t>
            </a:r>
            <a:endParaRPr dirty="0">
              <a:latin typeface="+mj-lt"/>
              <a:cs typeface="Calibri" panose="020F0502020204030204" pitchFamily="34" charset="0"/>
            </a:endParaRPr>
          </a:p>
          <a:p>
            <a:pPr marL="742950" lvl="1" indent="-2857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Noto Sans Symbols"/>
              <a:buChar char="▪"/>
            </a:pPr>
            <a:r>
              <a:rPr lang="en-IN" sz="1600" dirty="0">
                <a:solidFill>
                  <a:schemeClr val="lt1"/>
                </a:solidFill>
                <a:latin typeface="+mj-lt"/>
                <a:cs typeface="Calibri" panose="020F0502020204030204" pitchFamily="34" charset="0"/>
              </a:rPr>
              <a:t>Spokes all linked to the closest available tertiary centre for remote diagnosis and for follow-up care if necessary</a:t>
            </a:r>
            <a:endParaRPr dirty="0">
              <a:latin typeface="+mj-lt"/>
              <a:cs typeface="Calibri" panose="020F0502020204030204" pitchFamily="34" charset="0"/>
            </a:endParaRPr>
          </a:p>
          <a:p>
            <a:pPr marL="285750" lvl="0" indent="-188595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ourier New"/>
              <a:buNone/>
            </a:pPr>
            <a:endParaRPr sz="1800" dirty="0">
              <a:latin typeface="+mj-lt"/>
              <a:cs typeface="Calibri" panose="020F0502020204030204" pitchFamily="34" charset="0"/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-IN" sz="1800" dirty="0">
                <a:latin typeface="+mj-lt"/>
                <a:cs typeface="Calibri" panose="020F0502020204030204" pitchFamily="34" charset="0"/>
              </a:rPr>
              <a:t>Linkages built on</a:t>
            </a:r>
            <a:endParaRPr sz="1600" dirty="0">
              <a:latin typeface="+mj-lt"/>
              <a:cs typeface="Calibri" panose="020F0502020204030204" pitchFamily="34" charset="0"/>
            </a:endParaRPr>
          </a:p>
          <a:p>
            <a:pPr marL="742950" lvl="1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Noto Sans Symbols"/>
              <a:buChar char="▪"/>
            </a:pPr>
            <a:r>
              <a:rPr lang="en-IN" sz="1600" dirty="0">
                <a:solidFill>
                  <a:schemeClr val="lt1"/>
                </a:solidFill>
                <a:latin typeface="+mj-lt"/>
                <a:cs typeface="Calibri" panose="020F0502020204030204" pitchFamily="34" charset="0"/>
              </a:rPr>
              <a:t>Electronic Data Communication</a:t>
            </a:r>
            <a:endParaRPr dirty="0">
              <a:latin typeface="+mj-lt"/>
              <a:cs typeface="Calibri" panose="020F0502020204030204" pitchFamily="34" charset="0"/>
            </a:endParaRPr>
          </a:p>
          <a:p>
            <a:pPr marL="742950" lvl="1" indent="-2857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Noto Sans Symbols"/>
              <a:buChar char="▪"/>
            </a:pPr>
            <a:r>
              <a:rPr lang="en-IN" sz="1600" dirty="0">
                <a:solidFill>
                  <a:schemeClr val="lt1"/>
                </a:solidFill>
                <a:latin typeface="+mj-lt"/>
                <a:cs typeface="Calibri" panose="020F0502020204030204" pitchFamily="34" charset="0"/>
              </a:rPr>
              <a:t>Management Protocols</a:t>
            </a:r>
            <a:endParaRPr dirty="0">
              <a:latin typeface="+mj-lt"/>
              <a:cs typeface="Calibri" panose="020F0502020204030204" pitchFamily="34" charset="0"/>
            </a:endParaRPr>
          </a:p>
          <a:p>
            <a:pPr marL="742950" lvl="1" indent="-2857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Noto Sans Symbols"/>
              <a:buChar char="▪"/>
            </a:pPr>
            <a:r>
              <a:rPr lang="en-IN" sz="1600" dirty="0">
                <a:solidFill>
                  <a:schemeClr val="lt1"/>
                </a:solidFill>
                <a:latin typeface="+mj-lt"/>
                <a:cs typeface="Calibri" panose="020F0502020204030204" pitchFamily="34" charset="0"/>
              </a:rPr>
              <a:t>Insurance reimbursement</a:t>
            </a:r>
            <a:endParaRPr dirty="0">
              <a:latin typeface="+mj-lt"/>
              <a:cs typeface="Calibri" panose="020F0502020204030204" pitchFamily="34" charset="0"/>
            </a:endParaRPr>
          </a:p>
          <a:p>
            <a:pPr marL="742950" lvl="1" indent="-2857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Noto Sans Symbols"/>
              <a:buChar char="▪"/>
            </a:pPr>
            <a:r>
              <a:rPr lang="en-IN" sz="1600" dirty="0">
                <a:solidFill>
                  <a:schemeClr val="lt1"/>
                </a:solidFill>
                <a:latin typeface="+mj-lt"/>
                <a:cs typeface="Calibri" panose="020F0502020204030204" pitchFamily="34" charset="0"/>
              </a:rPr>
              <a:t>Dedicated EMS Network</a:t>
            </a:r>
            <a:endParaRPr dirty="0">
              <a:latin typeface="+mj-lt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ct val="100000"/>
              <a:buNone/>
            </a:pPr>
            <a:endParaRPr sz="1600" dirty="0">
              <a:latin typeface="+mj-lt"/>
              <a:cs typeface="Calibri" panose="020F0502020204030204" pitchFamily="34" charset="0"/>
            </a:endParaRPr>
          </a:p>
        </p:txBody>
      </p:sp>
      <p:grpSp>
        <p:nvGrpSpPr>
          <p:cNvPr id="679" name="Google Shape;679;p37"/>
          <p:cNvGrpSpPr/>
          <p:nvPr/>
        </p:nvGrpSpPr>
        <p:grpSpPr>
          <a:xfrm>
            <a:off x="4335272" y="138979"/>
            <a:ext cx="4785360" cy="598637"/>
            <a:chOff x="502920" y="82492"/>
            <a:chExt cx="7040880" cy="708480"/>
          </a:xfrm>
        </p:grpSpPr>
        <p:sp>
          <p:nvSpPr>
            <p:cNvPr id="680" name="Google Shape;680;p37"/>
            <p:cNvSpPr/>
            <p:nvPr/>
          </p:nvSpPr>
          <p:spPr>
            <a:xfrm>
              <a:off x="502920" y="82492"/>
              <a:ext cx="7040880" cy="708480"/>
            </a:xfrm>
            <a:prstGeom prst="roundRect">
              <a:avLst>
                <a:gd name="adj" fmla="val 16667"/>
              </a:avLst>
            </a:prstGeom>
            <a:solidFill>
              <a:srgbClr val="BB582B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81" name="Google Shape;681;p37"/>
            <p:cNvSpPr/>
            <p:nvPr/>
          </p:nvSpPr>
          <p:spPr>
            <a:xfrm>
              <a:off x="537505" y="117077"/>
              <a:ext cx="6971710" cy="6393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6125" tIns="0" rIns="2661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Calibri"/>
                <a:buNone/>
              </a:pPr>
              <a:r>
                <a:rPr lang="en-IN" sz="1600" b="0" i="0" u="none" strike="noStrike" cap="none" dirty="0">
                  <a:solidFill>
                    <a:srgbClr val="FFFFFF"/>
                  </a:solidFill>
                  <a:latin typeface="+mj-lt"/>
                  <a:ea typeface="Calibri"/>
                  <a:cs typeface="Calibri"/>
                  <a:sym typeface="Calibri"/>
                </a:rPr>
                <a:t>The STEMI India Model</a:t>
              </a:r>
              <a:endParaRPr dirty="0">
                <a:latin typeface="+mj-lt"/>
              </a:endParaRPr>
            </a:p>
          </p:txBody>
        </p:sp>
      </p:grpSp>
      <p:pic>
        <p:nvPicPr>
          <p:cNvPr id="682" name="Google Shape;682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35272" y="1319646"/>
            <a:ext cx="7800177" cy="4863440"/>
          </a:xfrm>
          <a:prstGeom prst="rect">
            <a:avLst/>
          </a:prstGeom>
          <a:noFill/>
          <a:ln>
            <a:noFill/>
          </a:ln>
        </p:spPr>
      </p:pic>
      <p:sp>
        <p:nvSpPr>
          <p:cNvPr id="683" name="Google Shape;683;p37"/>
          <p:cNvSpPr/>
          <p:nvPr/>
        </p:nvSpPr>
        <p:spPr>
          <a:xfrm>
            <a:off x="6521124" y="2926080"/>
            <a:ext cx="1447800" cy="1447800"/>
          </a:xfrm>
          <a:prstGeom prst="ellipse">
            <a:avLst/>
          </a:prstGeom>
          <a:solidFill>
            <a:schemeClr val="accent3"/>
          </a:solidFill>
          <a:ln w="15875" cap="flat" cmpd="sng">
            <a:solidFill>
              <a:srgbClr val="613E2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Poppins"/>
              <a:buNone/>
            </a:pPr>
            <a:r>
              <a:rPr lang="en-IN" sz="16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Tele-ECG</a:t>
            </a:r>
            <a:endParaRPr/>
          </a:p>
        </p:txBody>
      </p:sp>
      <p:cxnSp>
        <p:nvCxnSpPr>
          <p:cNvPr id="684" name="Google Shape;684;p37"/>
          <p:cNvCxnSpPr>
            <a:stCxn id="683" idx="5"/>
          </p:cNvCxnSpPr>
          <p:nvPr/>
        </p:nvCxnSpPr>
        <p:spPr>
          <a:xfrm>
            <a:off x="7756899" y="4161855"/>
            <a:ext cx="889800" cy="8379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685" name="Google Shape;685;p37"/>
          <p:cNvCxnSpPr>
            <a:stCxn id="683" idx="7"/>
          </p:cNvCxnSpPr>
          <p:nvPr/>
        </p:nvCxnSpPr>
        <p:spPr>
          <a:xfrm rot="10800000" flipH="1">
            <a:off x="7756899" y="2296905"/>
            <a:ext cx="841200" cy="8412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686" name="Google Shape;686;p37"/>
          <p:cNvCxnSpPr>
            <a:stCxn id="683" idx="1"/>
          </p:cNvCxnSpPr>
          <p:nvPr/>
        </p:nvCxnSpPr>
        <p:spPr>
          <a:xfrm rot="10800000">
            <a:off x="5941149" y="2296905"/>
            <a:ext cx="792000" cy="8412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dash"/>
            <a:round/>
            <a:headEnd type="none" w="sm" len="sm"/>
            <a:tailEnd type="none" w="sm" len="sm"/>
          </a:ln>
        </p:spPr>
      </p:cxnSp>
      <p:pic>
        <p:nvPicPr>
          <p:cNvPr id="2" name="Google Shape;157;p2">
            <a:extLst>
              <a:ext uri="{FF2B5EF4-FFF2-40B4-BE49-F238E27FC236}">
                <a16:creationId xmlns:a16="http://schemas.microsoft.com/office/drawing/2014/main" id="{CDDB9838-3B00-94A7-06A3-F49587ED81A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26221" y="20768"/>
            <a:ext cx="1153472" cy="78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61;p2">
            <a:extLst>
              <a:ext uri="{FF2B5EF4-FFF2-40B4-BE49-F238E27FC236}">
                <a16:creationId xmlns:a16="http://schemas.microsoft.com/office/drawing/2014/main" id="{F94B5E44-D200-F7C6-D13E-3554DBCF997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51192" t="23101" r="27877" b="37985"/>
          <a:stretch/>
        </p:blipFill>
        <p:spPr>
          <a:xfrm>
            <a:off x="10026190" y="0"/>
            <a:ext cx="976416" cy="10211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38"/>
          <p:cNvSpPr txBox="1"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Poppins"/>
              <a:buNone/>
            </a:pPr>
            <a:r>
              <a:rPr lang="en-IN" dirty="0">
                <a:latin typeface="+mj-lt"/>
                <a:cs typeface="Calibri" panose="020F0502020204030204" pitchFamily="34" charset="0"/>
              </a:rPr>
              <a:t>The Tele-CCU Thrombolysis-only STEMI India Model</a:t>
            </a:r>
            <a:endParaRPr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694" name="Google Shape;694;p38"/>
          <p:cNvSpPr txBox="1">
            <a:spLocks noGrp="1"/>
          </p:cNvSpPr>
          <p:nvPr>
            <p:ph type="body" idx="2"/>
          </p:nvPr>
        </p:nvSpPr>
        <p:spPr>
          <a:xfrm>
            <a:off x="457200" y="2926080"/>
            <a:ext cx="3200400" cy="3379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-IN" sz="1800" dirty="0">
                <a:latin typeface="+mj-lt"/>
                <a:cs typeface="Calibri" panose="020F0502020204030204" pitchFamily="34" charset="0"/>
              </a:rPr>
              <a:t>Links created</a:t>
            </a:r>
            <a:endParaRPr dirty="0">
              <a:latin typeface="+mj-lt"/>
              <a:cs typeface="Calibri" panose="020F0502020204030204" pitchFamily="34" charset="0"/>
            </a:endParaRPr>
          </a:p>
          <a:p>
            <a:pPr marL="742950" lvl="1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Noto Sans Symbols"/>
              <a:buChar char="▪"/>
            </a:pPr>
            <a:r>
              <a:rPr lang="en-IN" sz="1600" dirty="0">
                <a:solidFill>
                  <a:schemeClr val="lt1"/>
                </a:solidFill>
                <a:latin typeface="+mj-lt"/>
                <a:cs typeface="Calibri" panose="020F0502020204030204" pitchFamily="34" charset="0"/>
              </a:rPr>
              <a:t>Remote diagnosis and handholding through AV and other appropriate channels for management of MI</a:t>
            </a:r>
            <a:endParaRPr dirty="0">
              <a:latin typeface="+mj-lt"/>
              <a:cs typeface="Calibri" panose="020F0502020204030204" pitchFamily="34" charset="0"/>
            </a:endParaRPr>
          </a:p>
          <a:p>
            <a:pPr marL="742950" lvl="1" indent="-2857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Noto Sans Symbols"/>
              <a:buChar char="▪"/>
            </a:pPr>
            <a:r>
              <a:rPr lang="en-IN" sz="1600" dirty="0">
                <a:solidFill>
                  <a:schemeClr val="lt1"/>
                </a:solidFill>
                <a:latin typeface="+mj-lt"/>
                <a:cs typeface="Calibri" panose="020F0502020204030204" pitchFamily="34" charset="0"/>
              </a:rPr>
              <a:t>Spokes all linked to the closest available tertiary centre for remote diagnosis and for follow-up care if necessary</a:t>
            </a:r>
            <a:endParaRPr dirty="0">
              <a:latin typeface="+mj-lt"/>
              <a:cs typeface="Calibri" panose="020F0502020204030204" pitchFamily="34" charset="0"/>
            </a:endParaRPr>
          </a:p>
          <a:p>
            <a:pPr marL="285750" lvl="0" indent="-197167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ourier New"/>
              <a:buNone/>
            </a:pPr>
            <a:endParaRPr sz="1800" dirty="0">
              <a:latin typeface="+mj-lt"/>
              <a:cs typeface="Calibri" panose="020F0502020204030204" pitchFamily="34" charset="0"/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-IN" sz="1800" dirty="0">
                <a:latin typeface="+mj-lt"/>
                <a:cs typeface="Calibri" panose="020F0502020204030204" pitchFamily="34" charset="0"/>
              </a:rPr>
              <a:t>Linkages built on</a:t>
            </a:r>
            <a:endParaRPr dirty="0">
              <a:latin typeface="+mj-lt"/>
              <a:cs typeface="Calibri" panose="020F0502020204030204" pitchFamily="34" charset="0"/>
            </a:endParaRPr>
          </a:p>
          <a:p>
            <a:pPr marL="742950" lvl="1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Noto Sans Symbols"/>
              <a:buChar char="▪"/>
            </a:pPr>
            <a:r>
              <a:rPr lang="en-IN" sz="1600" dirty="0">
                <a:solidFill>
                  <a:schemeClr val="lt1"/>
                </a:solidFill>
                <a:latin typeface="+mj-lt"/>
                <a:cs typeface="Calibri" panose="020F0502020204030204" pitchFamily="34" charset="0"/>
              </a:rPr>
              <a:t>Electronic Data Communication</a:t>
            </a:r>
            <a:endParaRPr dirty="0">
              <a:latin typeface="+mj-lt"/>
              <a:cs typeface="Calibri" panose="020F0502020204030204" pitchFamily="34" charset="0"/>
            </a:endParaRPr>
          </a:p>
          <a:p>
            <a:pPr marL="742950" lvl="1" indent="-2857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Noto Sans Symbols"/>
              <a:buChar char="▪"/>
            </a:pPr>
            <a:r>
              <a:rPr lang="en-IN" sz="1600" dirty="0">
                <a:solidFill>
                  <a:schemeClr val="lt1"/>
                </a:solidFill>
                <a:latin typeface="+mj-lt"/>
                <a:cs typeface="Calibri" panose="020F0502020204030204" pitchFamily="34" charset="0"/>
              </a:rPr>
              <a:t>Management Protocols</a:t>
            </a:r>
            <a:endParaRPr dirty="0">
              <a:latin typeface="+mj-lt"/>
              <a:cs typeface="Calibri" panose="020F0502020204030204" pitchFamily="34" charset="0"/>
            </a:endParaRPr>
          </a:p>
          <a:p>
            <a:pPr marL="742950" lvl="1" indent="-2857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Noto Sans Symbols"/>
              <a:buChar char="▪"/>
            </a:pPr>
            <a:r>
              <a:rPr lang="en-IN" sz="1600" dirty="0">
                <a:solidFill>
                  <a:schemeClr val="lt1"/>
                </a:solidFill>
                <a:latin typeface="+mj-lt"/>
                <a:cs typeface="Calibri" panose="020F0502020204030204" pitchFamily="34" charset="0"/>
              </a:rPr>
              <a:t>Insurance reimbursement</a:t>
            </a:r>
            <a:endParaRPr dirty="0">
              <a:latin typeface="+mj-lt"/>
              <a:cs typeface="Calibri" panose="020F0502020204030204" pitchFamily="34" charset="0"/>
            </a:endParaRPr>
          </a:p>
          <a:p>
            <a:pPr marL="742950" lvl="1" indent="-2857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Noto Sans Symbols"/>
              <a:buChar char="▪"/>
            </a:pPr>
            <a:r>
              <a:rPr lang="en-IN" sz="1600" dirty="0">
                <a:solidFill>
                  <a:schemeClr val="lt1"/>
                </a:solidFill>
                <a:latin typeface="+mj-lt"/>
                <a:cs typeface="Calibri" panose="020F0502020204030204" pitchFamily="34" charset="0"/>
              </a:rPr>
              <a:t>Dedicated EMS Network</a:t>
            </a:r>
            <a:endParaRPr dirty="0">
              <a:latin typeface="+mj-lt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ct val="100000"/>
              <a:buNone/>
            </a:pPr>
            <a:endParaRPr dirty="0"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695" name="Google Shape;695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35272" y="1277116"/>
            <a:ext cx="7800177" cy="4863440"/>
          </a:xfrm>
          <a:prstGeom prst="rect">
            <a:avLst/>
          </a:prstGeom>
          <a:noFill/>
          <a:ln>
            <a:noFill/>
          </a:ln>
        </p:spPr>
      </p:pic>
      <p:sp>
        <p:nvSpPr>
          <p:cNvPr id="696" name="Google Shape;696;p38"/>
          <p:cNvSpPr/>
          <p:nvPr/>
        </p:nvSpPr>
        <p:spPr>
          <a:xfrm>
            <a:off x="6517454" y="2926080"/>
            <a:ext cx="1468990" cy="1515291"/>
          </a:xfrm>
          <a:prstGeom prst="ellipse">
            <a:avLst/>
          </a:prstGeom>
          <a:solidFill>
            <a:schemeClr val="accent3"/>
          </a:solidFill>
          <a:ln w="15875" cap="flat" cmpd="sng">
            <a:solidFill>
              <a:srgbClr val="613E2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6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Tele-CCU</a:t>
            </a:r>
            <a:endParaRPr/>
          </a:p>
        </p:txBody>
      </p:sp>
      <p:cxnSp>
        <p:nvCxnSpPr>
          <p:cNvPr id="697" name="Google Shape;697;p38"/>
          <p:cNvCxnSpPr>
            <a:stCxn id="696" idx="5"/>
          </p:cNvCxnSpPr>
          <p:nvPr/>
        </p:nvCxnSpPr>
        <p:spPr>
          <a:xfrm>
            <a:off x="7771315" y="4219462"/>
            <a:ext cx="871500" cy="7803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698" name="Google Shape;698;p38"/>
          <p:cNvCxnSpPr>
            <a:stCxn id="696" idx="7"/>
          </p:cNvCxnSpPr>
          <p:nvPr/>
        </p:nvCxnSpPr>
        <p:spPr>
          <a:xfrm rot="10800000" flipH="1">
            <a:off x="7771315" y="2296889"/>
            <a:ext cx="823200" cy="8511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699" name="Google Shape;699;p38"/>
          <p:cNvCxnSpPr>
            <a:stCxn id="696" idx="1"/>
          </p:cNvCxnSpPr>
          <p:nvPr/>
        </p:nvCxnSpPr>
        <p:spPr>
          <a:xfrm rot="10800000">
            <a:off x="5937583" y="2296889"/>
            <a:ext cx="795000" cy="8511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dash"/>
            <a:round/>
            <a:headEnd type="none" w="sm" len="sm"/>
            <a:tailEnd type="none" w="sm" len="sm"/>
          </a:ln>
        </p:spPr>
      </p:cxnSp>
      <p:pic>
        <p:nvPicPr>
          <p:cNvPr id="2" name="Google Shape;157;p2">
            <a:extLst>
              <a:ext uri="{FF2B5EF4-FFF2-40B4-BE49-F238E27FC236}">
                <a16:creationId xmlns:a16="http://schemas.microsoft.com/office/drawing/2014/main" id="{FE80561B-E7C4-9BA8-498E-8DF47443944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38528" y="20768"/>
            <a:ext cx="1153472" cy="78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61;p2">
            <a:extLst>
              <a:ext uri="{FF2B5EF4-FFF2-40B4-BE49-F238E27FC236}">
                <a16:creationId xmlns:a16="http://schemas.microsoft.com/office/drawing/2014/main" id="{58F42644-FB09-102E-B162-C7530037591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51192" t="23101" r="27877" b="37985"/>
          <a:stretch/>
        </p:blipFill>
        <p:spPr>
          <a:xfrm>
            <a:off x="10053245" y="0"/>
            <a:ext cx="976416" cy="10211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39"/>
          <p:cNvSpPr txBox="1"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Poppins"/>
              <a:buNone/>
            </a:pPr>
            <a:r>
              <a:rPr lang="en-IN" sz="7200" dirty="0">
                <a:latin typeface="+mj-lt"/>
                <a:cs typeface="Calibri" panose="020F0502020204030204" pitchFamily="34" charset="0"/>
              </a:rPr>
              <a:t>Model -2</a:t>
            </a:r>
            <a:endParaRPr sz="7200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707" name="Google Shape;707;p39"/>
          <p:cNvSpPr txBox="1"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IN" sz="2000" dirty="0">
                <a:latin typeface="+mj-lt"/>
              </a:rPr>
              <a:t>WHEN THE DISTRICT HAS A TERTIARY HOSPITALS WITHIN A DRIVING DISTANCE OF 2 HOURS</a:t>
            </a:r>
            <a:endParaRPr sz="2000" dirty="0">
              <a:latin typeface="+mj-lt"/>
            </a:endParaRPr>
          </a:p>
        </p:txBody>
      </p:sp>
      <p:sp>
        <p:nvSpPr>
          <p:cNvPr id="711" name="Google Shape;711;p39"/>
          <p:cNvSpPr txBox="1"/>
          <p:nvPr/>
        </p:nvSpPr>
        <p:spPr>
          <a:xfrm>
            <a:off x="9888266" y="6460554"/>
            <a:ext cx="212390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Dr Thomas Alexander</a:t>
            </a:r>
            <a:endParaRPr/>
          </a:p>
        </p:txBody>
      </p:sp>
      <p:pic>
        <p:nvPicPr>
          <p:cNvPr id="2" name="Google Shape;157;p2">
            <a:extLst>
              <a:ext uri="{FF2B5EF4-FFF2-40B4-BE49-F238E27FC236}">
                <a16:creationId xmlns:a16="http://schemas.microsoft.com/office/drawing/2014/main" id="{DBCB10B6-A9D0-C2FE-CE8E-185D5C25E32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26912" y="34303"/>
            <a:ext cx="1153472" cy="78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61;p2">
            <a:extLst>
              <a:ext uri="{FF2B5EF4-FFF2-40B4-BE49-F238E27FC236}">
                <a16:creationId xmlns:a16="http://schemas.microsoft.com/office/drawing/2014/main" id="{4C916470-2009-76A6-9E95-803A771DD0A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51192" t="23101" r="27877" b="37985"/>
          <a:stretch/>
        </p:blipFill>
        <p:spPr>
          <a:xfrm>
            <a:off x="10041629" y="13535"/>
            <a:ext cx="976416" cy="10211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Poppins"/>
              <a:buNone/>
            </a:pPr>
            <a:r>
              <a:rPr lang="en-IN" dirty="0">
                <a:latin typeface="+mj-lt"/>
              </a:rPr>
              <a:t>Agenda</a:t>
            </a:r>
            <a:endParaRPr dirty="0">
              <a:latin typeface="+mj-lt"/>
            </a:endParaRPr>
          </a:p>
        </p:txBody>
      </p:sp>
      <p:grpSp>
        <p:nvGrpSpPr>
          <p:cNvPr id="179" name="Google Shape;179;p4"/>
          <p:cNvGrpSpPr/>
          <p:nvPr/>
        </p:nvGrpSpPr>
        <p:grpSpPr>
          <a:xfrm>
            <a:off x="1096963" y="1907155"/>
            <a:ext cx="10058399" cy="4268160"/>
            <a:chOff x="0" y="60892"/>
            <a:chExt cx="10058399" cy="4268160"/>
          </a:xfrm>
        </p:grpSpPr>
        <p:sp>
          <p:nvSpPr>
            <p:cNvPr id="180" name="Google Shape;180;p4"/>
            <p:cNvSpPr/>
            <p:nvPr/>
          </p:nvSpPr>
          <p:spPr>
            <a:xfrm>
              <a:off x="0" y="297052"/>
              <a:ext cx="10058399" cy="4032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5875" cap="flat" cmpd="sng">
              <a:solidFill>
                <a:srgbClr val="BB582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502920" y="60892"/>
              <a:ext cx="7040880" cy="472320"/>
            </a:xfrm>
            <a:prstGeom prst="roundRect">
              <a:avLst>
                <a:gd name="adj" fmla="val 16667"/>
              </a:avLst>
            </a:prstGeom>
            <a:solidFill>
              <a:srgbClr val="BB582B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2" name="Google Shape;182;p4"/>
            <p:cNvSpPr txBox="1"/>
            <p:nvPr/>
          </p:nvSpPr>
          <p:spPr>
            <a:xfrm>
              <a:off x="525977" y="83949"/>
              <a:ext cx="6994766" cy="4262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6125" tIns="0" rIns="2661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lang="en-IN" sz="1600" dirty="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The TN STEMI Program and the STEMI India Model</a:t>
              </a:r>
              <a:endParaRPr dirty="0">
                <a:latin typeface="+mj-lt"/>
              </a:endParaRPr>
            </a:p>
          </p:txBody>
        </p:sp>
        <p:sp>
          <p:nvSpPr>
            <p:cNvPr id="183" name="Google Shape;183;p4"/>
            <p:cNvSpPr/>
            <p:nvPr/>
          </p:nvSpPr>
          <p:spPr>
            <a:xfrm>
              <a:off x="0" y="1022812"/>
              <a:ext cx="10058399" cy="4032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58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502920" y="786652"/>
              <a:ext cx="7040880" cy="472320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5" name="Google Shape;185;p4"/>
            <p:cNvSpPr txBox="1"/>
            <p:nvPr/>
          </p:nvSpPr>
          <p:spPr>
            <a:xfrm>
              <a:off x="525977" y="809709"/>
              <a:ext cx="6994766" cy="4262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6125" tIns="0" rIns="2661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lang="en-IN" sz="160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Challenges in STEMI Management </a:t>
              </a:r>
              <a:endParaRPr>
                <a:latin typeface="+mj-lt"/>
              </a:endParaRPr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0" y="1748572"/>
              <a:ext cx="10058399" cy="4032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5875" cap="flat" cmpd="sng">
              <a:solidFill>
                <a:srgbClr val="9B8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502920" y="1512412"/>
              <a:ext cx="7040880" cy="472320"/>
            </a:xfrm>
            <a:prstGeom prst="roundRect">
              <a:avLst>
                <a:gd name="adj" fmla="val 16667"/>
              </a:avLst>
            </a:prstGeom>
            <a:solidFill>
              <a:srgbClr val="9B8355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8" name="Google Shape;188;p4"/>
            <p:cNvSpPr txBox="1"/>
            <p:nvPr/>
          </p:nvSpPr>
          <p:spPr>
            <a:xfrm>
              <a:off x="525977" y="1535469"/>
              <a:ext cx="6994766" cy="4262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6125" tIns="0" rIns="2661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lang="en-IN" sz="160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Benefits of a STEMI System of Care</a:t>
              </a:r>
              <a:endParaRPr sz="1600">
                <a:solidFill>
                  <a:schemeClr val="lt1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0" y="2474332"/>
              <a:ext cx="10058399" cy="4032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58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502920" y="2238172"/>
              <a:ext cx="7040880" cy="472320"/>
            </a:xfrm>
            <a:prstGeom prst="roundRect">
              <a:avLst>
                <a:gd name="adj" fmla="val 16667"/>
              </a:avLst>
            </a:prstGeom>
            <a:solidFill>
              <a:schemeClr val="accent5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1" name="Google Shape;191;p4"/>
            <p:cNvSpPr txBox="1"/>
            <p:nvPr/>
          </p:nvSpPr>
          <p:spPr>
            <a:xfrm>
              <a:off x="525977" y="2261229"/>
              <a:ext cx="6994766" cy="4262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6125" tIns="0" rIns="2661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lang="en-IN" sz="160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Infrastructure appropriate variations of the Hub and Spoke Model</a:t>
              </a:r>
              <a:endParaRPr sz="1600">
                <a:solidFill>
                  <a:schemeClr val="lt1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0" y="3200092"/>
              <a:ext cx="10058399" cy="4032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58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502920" y="2963932"/>
              <a:ext cx="7040880" cy="472320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4" name="Google Shape;194;p4"/>
            <p:cNvSpPr txBox="1"/>
            <p:nvPr/>
          </p:nvSpPr>
          <p:spPr>
            <a:xfrm>
              <a:off x="525977" y="2986989"/>
              <a:ext cx="6994766" cy="4262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6125" tIns="0" rIns="2661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lang="en-IN" sz="160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Implementation of the STEMI India Model</a:t>
              </a:r>
              <a:endParaRPr>
                <a:latin typeface="+mj-lt"/>
              </a:endParaRPr>
            </a:p>
          </p:txBody>
        </p:sp>
        <p:sp>
          <p:nvSpPr>
            <p:cNvPr id="195" name="Google Shape;195;p4"/>
            <p:cNvSpPr/>
            <p:nvPr/>
          </p:nvSpPr>
          <p:spPr>
            <a:xfrm>
              <a:off x="0" y="3925852"/>
              <a:ext cx="10058399" cy="4032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5875" cap="flat" cmpd="sng">
              <a:solidFill>
                <a:srgbClr val="BB582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6" name="Google Shape;196;p4"/>
            <p:cNvSpPr/>
            <p:nvPr/>
          </p:nvSpPr>
          <p:spPr>
            <a:xfrm>
              <a:off x="502920" y="3689692"/>
              <a:ext cx="7040880" cy="472320"/>
            </a:xfrm>
            <a:prstGeom prst="roundRect">
              <a:avLst>
                <a:gd name="adj" fmla="val 16667"/>
              </a:avLst>
            </a:prstGeom>
            <a:solidFill>
              <a:srgbClr val="BB582B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7" name="Google Shape;197;p4"/>
            <p:cNvSpPr txBox="1"/>
            <p:nvPr/>
          </p:nvSpPr>
          <p:spPr>
            <a:xfrm>
              <a:off x="525977" y="3712749"/>
              <a:ext cx="6994766" cy="4262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6125" tIns="0" rIns="2661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lang="en-IN" sz="160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Global Programs </a:t>
              </a:r>
              <a:endParaRPr>
                <a:latin typeface="+mj-lt"/>
              </a:endParaRPr>
            </a:p>
          </p:txBody>
        </p:sp>
      </p:grpSp>
      <p:sp>
        <p:nvSpPr>
          <p:cNvPr id="198" name="Google Shape;198;p4"/>
          <p:cNvSpPr txBox="1"/>
          <p:nvPr/>
        </p:nvSpPr>
        <p:spPr>
          <a:xfrm>
            <a:off x="9888266" y="6492875"/>
            <a:ext cx="212390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Dr Thomas Alexander</a:t>
            </a:r>
            <a:endParaRPr/>
          </a:p>
        </p:txBody>
      </p:sp>
      <p:pic>
        <p:nvPicPr>
          <p:cNvPr id="4" name="Google Shape;157;p2">
            <a:extLst>
              <a:ext uri="{FF2B5EF4-FFF2-40B4-BE49-F238E27FC236}">
                <a16:creationId xmlns:a16="http://schemas.microsoft.com/office/drawing/2014/main" id="{7EBFCB2D-CA0B-D030-D5A0-953B65F4EBD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26910" y="34303"/>
            <a:ext cx="1153472" cy="78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61;p2">
            <a:extLst>
              <a:ext uri="{FF2B5EF4-FFF2-40B4-BE49-F238E27FC236}">
                <a16:creationId xmlns:a16="http://schemas.microsoft.com/office/drawing/2014/main" id="{4C859F4E-467A-D343-E100-F5B69D4CAC7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51192" t="23101" r="27877" b="37985"/>
          <a:stretch/>
        </p:blipFill>
        <p:spPr>
          <a:xfrm>
            <a:off x="10041630" y="-1213"/>
            <a:ext cx="976416" cy="10211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40"/>
          <p:cNvSpPr txBox="1"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Poppins"/>
              <a:buNone/>
            </a:pPr>
            <a:r>
              <a:rPr lang="en-IN" sz="4000" dirty="0">
                <a:latin typeface="+mj-lt"/>
                <a:cs typeface="Calibri" panose="020F0502020204030204" pitchFamily="34" charset="0"/>
              </a:rPr>
              <a:t>The Standard STEMI India Model</a:t>
            </a:r>
            <a:endParaRPr sz="4000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717" name="Google Shape;717;p40"/>
          <p:cNvSpPr txBox="1">
            <a:spLocks noGrp="1"/>
          </p:cNvSpPr>
          <p:nvPr>
            <p:ph type="body" idx="2"/>
          </p:nvPr>
        </p:nvSpPr>
        <p:spPr>
          <a:xfrm>
            <a:off x="457200" y="2926080"/>
            <a:ext cx="3200400" cy="3379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85750" lvl="0" indent="-18002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ourier New"/>
              <a:buNone/>
            </a:pPr>
            <a:endParaRPr sz="1800" dirty="0">
              <a:latin typeface="+mj-lt"/>
              <a:cs typeface="Calibri" panose="020F0502020204030204" pitchFamily="34" charset="0"/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-IN" sz="1800" dirty="0">
                <a:latin typeface="+mj-lt"/>
                <a:cs typeface="Calibri" panose="020F0502020204030204" pitchFamily="34" charset="0"/>
              </a:rPr>
              <a:t>Cluster created</a:t>
            </a:r>
            <a:endParaRPr dirty="0">
              <a:latin typeface="+mj-lt"/>
              <a:cs typeface="Calibri" panose="020F0502020204030204" pitchFamily="34" charset="0"/>
            </a:endParaRPr>
          </a:p>
          <a:p>
            <a:pPr marL="742950" lvl="1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Noto Sans Symbols"/>
              <a:buChar char="▪"/>
            </a:pPr>
            <a:r>
              <a:rPr lang="en-IN" sz="1600" dirty="0">
                <a:solidFill>
                  <a:schemeClr val="lt1"/>
                </a:solidFill>
                <a:latin typeface="+mj-lt"/>
                <a:cs typeface="Calibri" panose="020F0502020204030204" pitchFamily="34" charset="0"/>
              </a:rPr>
              <a:t>Hub-and-spoke model</a:t>
            </a:r>
            <a:endParaRPr dirty="0">
              <a:latin typeface="+mj-lt"/>
              <a:cs typeface="Calibri" panose="020F0502020204030204" pitchFamily="34" charset="0"/>
            </a:endParaRPr>
          </a:p>
          <a:p>
            <a:pPr marL="285750" lvl="0" indent="-180022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ourier New"/>
              <a:buNone/>
            </a:pPr>
            <a:endParaRPr sz="1800" dirty="0">
              <a:latin typeface="+mj-lt"/>
              <a:cs typeface="Calibri" panose="020F0502020204030204" pitchFamily="34" charset="0"/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-IN" sz="1800" dirty="0">
                <a:latin typeface="+mj-lt"/>
                <a:cs typeface="Calibri" panose="020F0502020204030204" pitchFamily="34" charset="0"/>
              </a:rPr>
              <a:t>Linkages built on</a:t>
            </a:r>
            <a:endParaRPr dirty="0">
              <a:latin typeface="+mj-lt"/>
              <a:cs typeface="Calibri" panose="020F0502020204030204" pitchFamily="34" charset="0"/>
            </a:endParaRPr>
          </a:p>
          <a:p>
            <a:pPr marL="742950" lvl="1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Noto Sans Symbols"/>
              <a:buChar char="▪"/>
            </a:pPr>
            <a:r>
              <a:rPr lang="en-IN" sz="1600" dirty="0">
                <a:solidFill>
                  <a:schemeClr val="lt1"/>
                </a:solidFill>
                <a:latin typeface="+mj-lt"/>
                <a:cs typeface="Calibri" panose="020F0502020204030204" pitchFamily="34" charset="0"/>
              </a:rPr>
              <a:t>Electronic Data Communication</a:t>
            </a:r>
            <a:endParaRPr dirty="0">
              <a:latin typeface="+mj-lt"/>
              <a:cs typeface="Calibri" panose="020F0502020204030204" pitchFamily="34" charset="0"/>
            </a:endParaRPr>
          </a:p>
          <a:p>
            <a:pPr marL="742950" lvl="1" indent="-2857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Noto Sans Symbols"/>
              <a:buChar char="▪"/>
            </a:pPr>
            <a:r>
              <a:rPr lang="en-IN" sz="1600" dirty="0">
                <a:solidFill>
                  <a:schemeClr val="lt1"/>
                </a:solidFill>
                <a:latin typeface="+mj-lt"/>
                <a:cs typeface="Calibri" panose="020F0502020204030204" pitchFamily="34" charset="0"/>
              </a:rPr>
              <a:t>Management Protocols</a:t>
            </a:r>
            <a:endParaRPr dirty="0">
              <a:latin typeface="+mj-lt"/>
              <a:cs typeface="Calibri" panose="020F0502020204030204" pitchFamily="34" charset="0"/>
            </a:endParaRPr>
          </a:p>
          <a:p>
            <a:pPr marL="742950" lvl="1" indent="-2857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Noto Sans Symbols"/>
              <a:buChar char="▪"/>
            </a:pPr>
            <a:r>
              <a:rPr lang="en-IN" sz="1600" dirty="0">
                <a:solidFill>
                  <a:schemeClr val="lt1"/>
                </a:solidFill>
                <a:latin typeface="+mj-lt"/>
                <a:cs typeface="Calibri" panose="020F0502020204030204" pitchFamily="34" charset="0"/>
              </a:rPr>
              <a:t>Insurance reimbursement</a:t>
            </a:r>
            <a:endParaRPr dirty="0">
              <a:latin typeface="+mj-lt"/>
              <a:cs typeface="Calibri" panose="020F0502020204030204" pitchFamily="34" charset="0"/>
            </a:endParaRPr>
          </a:p>
          <a:p>
            <a:pPr marL="742950" lvl="1" indent="-2857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Noto Sans Symbols"/>
              <a:buChar char="▪"/>
            </a:pPr>
            <a:r>
              <a:rPr lang="en-IN" sz="1600" dirty="0">
                <a:solidFill>
                  <a:schemeClr val="lt1"/>
                </a:solidFill>
                <a:latin typeface="+mj-lt"/>
                <a:cs typeface="Calibri" panose="020F0502020204030204" pitchFamily="34" charset="0"/>
              </a:rPr>
              <a:t>Dedicated EMS Network</a:t>
            </a:r>
            <a:endParaRPr dirty="0">
              <a:latin typeface="+mj-lt"/>
              <a:cs typeface="Calibri" panose="020F0502020204030204" pitchFamily="34" charset="0"/>
            </a:endParaRPr>
          </a:p>
          <a:p>
            <a:pPr marL="742950" lvl="1" indent="-21526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ourier New"/>
              <a:buNone/>
            </a:pPr>
            <a:endParaRPr dirty="0">
              <a:latin typeface="+mj-lt"/>
              <a:cs typeface="Calibri" panose="020F0502020204030204" pitchFamily="34" charset="0"/>
            </a:endParaRPr>
          </a:p>
        </p:txBody>
      </p:sp>
      <p:grpSp>
        <p:nvGrpSpPr>
          <p:cNvPr id="718" name="Google Shape;718;p40"/>
          <p:cNvGrpSpPr/>
          <p:nvPr/>
        </p:nvGrpSpPr>
        <p:grpSpPr>
          <a:xfrm>
            <a:off x="4370832" y="75410"/>
            <a:ext cx="3431065" cy="518950"/>
            <a:chOff x="502920" y="82492"/>
            <a:chExt cx="7040880" cy="708480"/>
          </a:xfrm>
        </p:grpSpPr>
        <p:sp>
          <p:nvSpPr>
            <p:cNvPr id="719" name="Google Shape;719;p40"/>
            <p:cNvSpPr/>
            <p:nvPr/>
          </p:nvSpPr>
          <p:spPr>
            <a:xfrm>
              <a:off x="502920" y="82492"/>
              <a:ext cx="7040880" cy="708480"/>
            </a:xfrm>
            <a:prstGeom prst="roundRect">
              <a:avLst>
                <a:gd name="adj" fmla="val 16667"/>
              </a:avLst>
            </a:prstGeom>
            <a:solidFill>
              <a:srgbClr val="BB582B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720" name="Google Shape;720;p40"/>
            <p:cNvSpPr/>
            <p:nvPr/>
          </p:nvSpPr>
          <p:spPr>
            <a:xfrm>
              <a:off x="537505" y="117077"/>
              <a:ext cx="6971710" cy="6393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6125" tIns="0" rIns="2661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Calibri"/>
                <a:buNone/>
              </a:pPr>
              <a:r>
                <a:rPr lang="en-IN" sz="1600" b="0" i="0" u="none" strike="noStrike" cap="none">
                  <a:solidFill>
                    <a:srgbClr val="FFFFFF"/>
                  </a:solidFill>
                  <a:latin typeface="+mj-lt"/>
                  <a:ea typeface="Calibri"/>
                  <a:cs typeface="Calibri"/>
                  <a:sym typeface="Calibri"/>
                </a:rPr>
                <a:t>The STEMI India Model</a:t>
              </a:r>
              <a:endParaRPr>
                <a:latin typeface="+mj-lt"/>
              </a:endParaRPr>
            </a:p>
          </p:txBody>
        </p:sp>
      </p:grpSp>
      <p:pic>
        <p:nvPicPr>
          <p:cNvPr id="721" name="Google Shape;721;p40" descr="A picture containing text, map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77191" y="1175657"/>
            <a:ext cx="5932800" cy="5366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57;p2">
            <a:extLst>
              <a:ext uri="{FF2B5EF4-FFF2-40B4-BE49-F238E27FC236}">
                <a16:creationId xmlns:a16="http://schemas.microsoft.com/office/drawing/2014/main" id="{CB03454A-B667-D55A-0862-F1EE2E71296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38528" y="16418"/>
            <a:ext cx="1153472" cy="78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61;p2">
            <a:extLst>
              <a:ext uri="{FF2B5EF4-FFF2-40B4-BE49-F238E27FC236}">
                <a16:creationId xmlns:a16="http://schemas.microsoft.com/office/drawing/2014/main" id="{186D7EE9-4D1A-7550-7743-775221E2AF8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51192" t="23101" r="27877" b="37985"/>
          <a:stretch/>
        </p:blipFill>
        <p:spPr>
          <a:xfrm>
            <a:off x="10053245" y="10398"/>
            <a:ext cx="976416" cy="10211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41"/>
          <p:cNvSpPr txBox="1"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Poppins"/>
              <a:buNone/>
            </a:pPr>
            <a:r>
              <a:rPr lang="en-IN" dirty="0">
                <a:latin typeface="+mj-lt"/>
                <a:cs typeface="Calibri" panose="020F0502020204030204" pitchFamily="34" charset="0"/>
              </a:rPr>
              <a:t>Model -3 </a:t>
            </a:r>
            <a:endParaRPr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729" name="Google Shape;729;p41"/>
          <p:cNvSpPr txBox="1"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IN" sz="2000" dirty="0">
                <a:latin typeface="+mj-lt"/>
              </a:rPr>
              <a:t>PRIMARY PCI MODEL</a:t>
            </a:r>
            <a:endParaRPr sz="2000" dirty="0">
              <a:latin typeface="+mj-lt"/>
            </a:endParaRPr>
          </a:p>
        </p:txBody>
      </p:sp>
      <p:sp>
        <p:nvSpPr>
          <p:cNvPr id="733" name="Google Shape;733;p41"/>
          <p:cNvSpPr txBox="1"/>
          <p:nvPr/>
        </p:nvSpPr>
        <p:spPr>
          <a:xfrm>
            <a:off x="9888266" y="6460554"/>
            <a:ext cx="212390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Dr Thomas Alexander</a:t>
            </a:r>
            <a:endParaRPr/>
          </a:p>
        </p:txBody>
      </p:sp>
      <p:pic>
        <p:nvPicPr>
          <p:cNvPr id="2" name="Google Shape;157;p2">
            <a:extLst>
              <a:ext uri="{FF2B5EF4-FFF2-40B4-BE49-F238E27FC236}">
                <a16:creationId xmlns:a16="http://schemas.microsoft.com/office/drawing/2014/main" id="{784C175D-EE38-D611-0482-B9AD98A047B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38528" y="20768"/>
            <a:ext cx="1153472" cy="78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61;p2">
            <a:extLst>
              <a:ext uri="{FF2B5EF4-FFF2-40B4-BE49-F238E27FC236}">
                <a16:creationId xmlns:a16="http://schemas.microsoft.com/office/drawing/2014/main" id="{AA821894-B8E7-4A78-ED00-86794A1548D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51192" t="23101" r="27877" b="37985"/>
          <a:stretch/>
        </p:blipFill>
        <p:spPr>
          <a:xfrm>
            <a:off x="10053245" y="0"/>
            <a:ext cx="976416" cy="10211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42"/>
          <p:cNvSpPr txBox="1"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Poppins"/>
              <a:buNone/>
            </a:pPr>
            <a:r>
              <a:rPr lang="en-IN" dirty="0">
                <a:latin typeface="+mj-lt"/>
                <a:cs typeface="Calibri" panose="020F0502020204030204" pitchFamily="34" charset="0"/>
              </a:rPr>
              <a:t>Model 3</a:t>
            </a:r>
            <a:br>
              <a:rPr lang="en-IN" dirty="0">
                <a:latin typeface="+mj-lt"/>
                <a:cs typeface="Calibri" panose="020F0502020204030204" pitchFamily="34" charset="0"/>
              </a:rPr>
            </a:br>
            <a:r>
              <a:rPr lang="en-IN" sz="2400" dirty="0">
                <a:latin typeface="+mj-lt"/>
                <a:cs typeface="Calibri" panose="020F0502020204030204" pitchFamily="34" charset="0"/>
              </a:rPr>
              <a:t>The Primary PCI</a:t>
            </a:r>
            <a:br>
              <a:rPr lang="en-IN" sz="2400" dirty="0">
                <a:latin typeface="+mj-lt"/>
                <a:cs typeface="Calibri" panose="020F0502020204030204" pitchFamily="34" charset="0"/>
              </a:rPr>
            </a:br>
            <a:r>
              <a:rPr lang="en-IN" sz="2400" dirty="0">
                <a:latin typeface="+mj-lt"/>
                <a:cs typeface="Calibri" panose="020F0502020204030204" pitchFamily="34" charset="0"/>
              </a:rPr>
              <a:t>STEMI India Model</a:t>
            </a:r>
            <a:endParaRPr sz="2400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739" name="Google Shape;739;p42"/>
          <p:cNvSpPr txBox="1">
            <a:spLocks noGrp="1"/>
          </p:cNvSpPr>
          <p:nvPr>
            <p:ph type="body" idx="2"/>
          </p:nvPr>
        </p:nvSpPr>
        <p:spPr>
          <a:xfrm>
            <a:off x="372140" y="3083442"/>
            <a:ext cx="3572539" cy="3611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32500" lnSpcReduction="20000"/>
          </a:bodyPr>
          <a:lstStyle/>
          <a:p>
            <a:pPr marL="285750" lvl="0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IN" sz="4300" dirty="0">
                <a:latin typeface="+mj-lt"/>
                <a:cs typeface="Calibri" panose="020F0502020204030204" pitchFamily="34" charset="0"/>
                <a:sym typeface="Poppins"/>
              </a:rPr>
              <a:t>Up to 15 ECG-capable (S2) hospitals linked to a tertiary care centre with a </a:t>
            </a:r>
            <a:r>
              <a:rPr lang="en-IN" sz="4300" dirty="0" err="1">
                <a:latin typeface="+mj-lt"/>
                <a:cs typeface="Calibri" panose="020F0502020204030204" pitchFamily="34" charset="0"/>
                <a:sym typeface="Poppins"/>
              </a:rPr>
              <a:t>cath</a:t>
            </a:r>
            <a:r>
              <a:rPr lang="en-IN" sz="4300" dirty="0">
                <a:latin typeface="+mj-lt"/>
                <a:cs typeface="Calibri" panose="020F0502020204030204" pitchFamily="34" charset="0"/>
                <a:sym typeface="Poppins"/>
              </a:rPr>
              <a:t> lab  (H1/H2) within 30 minutes’ driving distance</a:t>
            </a:r>
            <a:endParaRPr dirty="0">
              <a:latin typeface="+mj-lt"/>
              <a:cs typeface="Calibri" panose="020F0502020204030204" pitchFamily="34" charset="0"/>
            </a:endParaRPr>
          </a:p>
          <a:p>
            <a:pPr marL="285750" lvl="0" indent="-285750" algn="l" rtl="0">
              <a:lnSpc>
                <a:spcPct val="120000"/>
              </a:lnSpc>
              <a:spcBef>
                <a:spcPts val="14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IN" sz="4300" dirty="0">
                <a:latin typeface="+mj-lt"/>
                <a:cs typeface="Calibri" panose="020F0502020204030204" pitchFamily="34" charset="0"/>
                <a:sym typeface="Poppins"/>
              </a:rPr>
              <a:t>ECG machines and appropriate software installed in hospitals and ambulances</a:t>
            </a:r>
            <a:endParaRPr dirty="0">
              <a:latin typeface="+mj-lt"/>
              <a:cs typeface="Calibri" panose="020F0502020204030204" pitchFamily="34" charset="0"/>
            </a:endParaRPr>
          </a:p>
          <a:p>
            <a:pPr marL="285750" lvl="0" indent="-285750" algn="l" rtl="0">
              <a:lnSpc>
                <a:spcPct val="120000"/>
              </a:lnSpc>
              <a:spcBef>
                <a:spcPts val="14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IN" sz="4300" dirty="0">
                <a:latin typeface="+mj-lt"/>
                <a:cs typeface="Calibri" panose="020F0502020204030204" pitchFamily="34" charset="0"/>
                <a:sym typeface="Poppins"/>
              </a:rPr>
              <a:t>Periodic and continuous training provided</a:t>
            </a:r>
            <a:endParaRPr dirty="0">
              <a:latin typeface="+mj-lt"/>
              <a:cs typeface="Calibri" panose="020F0502020204030204" pitchFamily="34" charset="0"/>
            </a:endParaRPr>
          </a:p>
          <a:p>
            <a:pPr marL="285750" lvl="0" indent="-285750" algn="l" rtl="0">
              <a:lnSpc>
                <a:spcPct val="120000"/>
              </a:lnSpc>
              <a:spcBef>
                <a:spcPts val="14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IN" sz="4300" dirty="0">
                <a:latin typeface="+mj-lt"/>
                <a:cs typeface="Calibri" panose="020F0502020204030204" pitchFamily="34" charset="0"/>
                <a:sym typeface="Poppins"/>
              </a:rPr>
              <a:t>Tele-ECG support available</a:t>
            </a:r>
            <a:endParaRPr dirty="0">
              <a:latin typeface="+mj-lt"/>
              <a:cs typeface="Calibri" panose="020F0502020204030204" pitchFamily="34" charset="0"/>
            </a:endParaRPr>
          </a:p>
          <a:p>
            <a:pPr marL="285750" lvl="0" indent="-285750" algn="l" rtl="0">
              <a:lnSpc>
                <a:spcPct val="120000"/>
              </a:lnSpc>
              <a:spcBef>
                <a:spcPts val="14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IN" sz="4300" dirty="0">
                <a:latin typeface="+mj-lt"/>
                <a:cs typeface="Calibri" panose="020F0502020204030204" pitchFamily="34" charset="0"/>
                <a:sym typeface="Poppins"/>
              </a:rPr>
              <a:t>All patients diagnosed with STEMI at S2 immediately transferred in ambulances to H1/H2 for primary PCI</a:t>
            </a:r>
            <a:endParaRPr sz="4300" dirty="0">
              <a:latin typeface="+mj-lt"/>
              <a:cs typeface="Calibri" panose="020F0502020204030204" pitchFamily="34" charset="0"/>
              <a:sym typeface="Poppins"/>
            </a:endParaRPr>
          </a:p>
          <a:p>
            <a:pPr marL="285750" lvl="0" indent="-261937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ct val="100000"/>
              <a:buFont typeface="Arial"/>
              <a:buNone/>
            </a:pPr>
            <a:endParaRPr dirty="0"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740" name="Google Shape;740;p42" descr="Diagram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77679" y="695683"/>
            <a:ext cx="6351352" cy="5824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57;p2">
            <a:extLst>
              <a:ext uri="{FF2B5EF4-FFF2-40B4-BE49-F238E27FC236}">
                <a16:creationId xmlns:a16="http://schemas.microsoft.com/office/drawing/2014/main" id="{930A4E34-2C4C-EC01-2B27-735DB88A943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38528" y="20768"/>
            <a:ext cx="1153472" cy="78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61;p2">
            <a:extLst>
              <a:ext uri="{FF2B5EF4-FFF2-40B4-BE49-F238E27FC236}">
                <a16:creationId xmlns:a16="http://schemas.microsoft.com/office/drawing/2014/main" id="{1580805D-6605-8022-5560-5738B4BF285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51192" t="23101" r="27877" b="37985"/>
          <a:stretch/>
        </p:blipFill>
        <p:spPr>
          <a:xfrm>
            <a:off x="10053245" y="0"/>
            <a:ext cx="976416" cy="10211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43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Poppins"/>
              <a:buNone/>
            </a:pPr>
            <a:r>
              <a:rPr lang="en-IN" dirty="0">
                <a:latin typeface="+mj-lt"/>
                <a:cs typeface="Calibri" panose="020F0502020204030204" pitchFamily="34" charset="0"/>
              </a:rPr>
              <a:t>Agenda</a:t>
            </a:r>
            <a:endParaRPr dirty="0">
              <a:latin typeface="+mj-lt"/>
              <a:cs typeface="Calibri" panose="020F0502020204030204" pitchFamily="34" charset="0"/>
            </a:endParaRPr>
          </a:p>
        </p:txBody>
      </p:sp>
      <p:grpSp>
        <p:nvGrpSpPr>
          <p:cNvPr id="749" name="Google Shape;749;p43"/>
          <p:cNvGrpSpPr/>
          <p:nvPr/>
        </p:nvGrpSpPr>
        <p:grpSpPr>
          <a:xfrm>
            <a:off x="1096963" y="1907155"/>
            <a:ext cx="10058399" cy="4268160"/>
            <a:chOff x="0" y="60892"/>
            <a:chExt cx="10058399" cy="4268160"/>
          </a:xfrm>
        </p:grpSpPr>
        <p:sp>
          <p:nvSpPr>
            <p:cNvPr id="750" name="Google Shape;750;p43"/>
            <p:cNvSpPr/>
            <p:nvPr/>
          </p:nvSpPr>
          <p:spPr>
            <a:xfrm>
              <a:off x="0" y="297052"/>
              <a:ext cx="10058399" cy="4032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5875" cap="flat" cmpd="sng">
              <a:solidFill>
                <a:srgbClr val="BB582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751" name="Google Shape;751;p43"/>
            <p:cNvSpPr/>
            <p:nvPr/>
          </p:nvSpPr>
          <p:spPr>
            <a:xfrm>
              <a:off x="502920" y="60892"/>
              <a:ext cx="7040880" cy="472320"/>
            </a:xfrm>
            <a:prstGeom prst="roundRect">
              <a:avLst>
                <a:gd name="adj" fmla="val 16667"/>
              </a:avLst>
            </a:prstGeom>
            <a:solidFill>
              <a:srgbClr val="BB582B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752" name="Google Shape;752;p43"/>
            <p:cNvSpPr txBox="1"/>
            <p:nvPr/>
          </p:nvSpPr>
          <p:spPr>
            <a:xfrm>
              <a:off x="525977" y="83949"/>
              <a:ext cx="6994766" cy="4262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6125" tIns="0" rIns="2661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lang="en-IN" sz="160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The TN STEMI Program and the STEMI India Model</a:t>
              </a:r>
              <a:endParaRPr>
                <a:latin typeface="+mj-lt"/>
              </a:endParaRPr>
            </a:p>
          </p:txBody>
        </p:sp>
        <p:sp>
          <p:nvSpPr>
            <p:cNvPr id="753" name="Google Shape;753;p43"/>
            <p:cNvSpPr/>
            <p:nvPr/>
          </p:nvSpPr>
          <p:spPr>
            <a:xfrm>
              <a:off x="0" y="1022812"/>
              <a:ext cx="10058399" cy="4032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58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754" name="Google Shape;754;p43"/>
            <p:cNvSpPr/>
            <p:nvPr/>
          </p:nvSpPr>
          <p:spPr>
            <a:xfrm>
              <a:off x="502920" y="786652"/>
              <a:ext cx="7040880" cy="472320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755" name="Google Shape;755;p43"/>
            <p:cNvSpPr txBox="1"/>
            <p:nvPr/>
          </p:nvSpPr>
          <p:spPr>
            <a:xfrm>
              <a:off x="525977" y="809709"/>
              <a:ext cx="6994766" cy="4262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6125" tIns="0" rIns="2661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lang="en-IN" sz="160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Challenges in STEMI Management </a:t>
              </a:r>
              <a:endParaRPr>
                <a:latin typeface="+mj-lt"/>
              </a:endParaRPr>
            </a:p>
          </p:txBody>
        </p:sp>
        <p:sp>
          <p:nvSpPr>
            <p:cNvPr id="756" name="Google Shape;756;p43"/>
            <p:cNvSpPr/>
            <p:nvPr/>
          </p:nvSpPr>
          <p:spPr>
            <a:xfrm>
              <a:off x="0" y="1748572"/>
              <a:ext cx="10058399" cy="4032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5875" cap="flat" cmpd="sng">
              <a:solidFill>
                <a:srgbClr val="9B8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757" name="Google Shape;757;p43"/>
            <p:cNvSpPr/>
            <p:nvPr/>
          </p:nvSpPr>
          <p:spPr>
            <a:xfrm>
              <a:off x="502920" y="1512412"/>
              <a:ext cx="7040880" cy="472320"/>
            </a:xfrm>
            <a:prstGeom prst="roundRect">
              <a:avLst>
                <a:gd name="adj" fmla="val 16667"/>
              </a:avLst>
            </a:prstGeom>
            <a:solidFill>
              <a:srgbClr val="9B8355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758" name="Google Shape;758;p43"/>
            <p:cNvSpPr txBox="1"/>
            <p:nvPr/>
          </p:nvSpPr>
          <p:spPr>
            <a:xfrm>
              <a:off x="525977" y="1535469"/>
              <a:ext cx="6994766" cy="4262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6125" tIns="0" rIns="2661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lang="en-IN" sz="160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Benefits of a STEMI System of Care</a:t>
              </a:r>
              <a:endParaRPr sz="1600">
                <a:solidFill>
                  <a:schemeClr val="lt1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759;p43"/>
            <p:cNvSpPr/>
            <p:nvPr/>
          </p:nvSpPr>
          <p:spPr>
            <a:xfrm>
              <a:off x="0" y="2474332"/>
              <a:ext cx="10058399" cy="4032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58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760" name="Google Shape;760;p43"/>
            <p:cNvSpPr/>
            <p:nvPr/>
          </p:nvSpPr>
          <p:spPr>
            <a:xfrm>
              <a:off x="502920" y="2238172"/>
              <a:ext cx="7040880" cy="472320"/>
            </a:xfrm>
            <a:prstGeom prst="roundRect">
              <a:avLst>
                <a:gd name="adj" fmla="val 16667"/>
              </a:avLst>
            </a:prstGeom>
            <a:solidFill>
              <a:schemeClr val="accent5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761" name="Google Shape;761;p43"/>
            <p:cNvSpPr txBox="1"/>
            <p:nvPr/>
          </p:nvSpPr>
          <p:spPr>
            <a:xfrm>
              <a:off x="525977" y="2261229"/>
              <a:ext cx="6994766" cy="4262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6125" tIns="0" rIns="2661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lang="en-IN" sz="160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Infrastructure appropriate variations of the Hub and Spoke Model</a:t>
              </a:r>
              <a:endParaRPr sz="1600">
                <a:solidFill>
                  <a:schemeClr val="lt1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2" name="Google Shape;762;p43"/>
            <p:cNvSpPr/>
            <p:nvPr/>
          </p:nvSpPr>
          <p:spPr>
            <a:xfrm>
              <a:off x="0" y="3200092"/>
              <a:ext cx="10058399" cy="4032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58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763" name="Google Shape;763;p43"/>
            <p:cNvSpPr/>
            <p:nvPr/>
          </p:nvSpPr>
          <p:spPr>
            <a:xfrm>
              <a:off x="502920" y="2963932"/>
              <a:ext cx="7040880" cy="472320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764" name="Google Shape;764;p43"/>
            <p:cNvSpPr txBox="1"/>
            <p:nvPr/>
          </p:nvSpPr>
          <p:spPr>
            <a:xfrm>
              <a:off x="525977" y="2986989"/>
              <a:ext cx="6994766" cy="4262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6125" tIns="0" rIns="2661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lang="en-IN" sz="160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Implementation of the STEMI India Model</a:t>
              </a:r>
              <a:endParaRPr>
                <a:latin typeface="+mj-lt"/>
              </a:endParaRPr>
            </a:p>
          </p:txBody>
        </p:sp>
        <p:sp>
          <p:nvSpPr>
            <p:cNvPr id="765" name="Google Shape;765;p43"/>
            <p:cNvSpPr/>
            <p:nvPr/>
          </p:nvSpPr>
          <p:spPr>
            <a:xfrm>
              <a:off x="0" y="3925852"/>
              <a:ext cx="10058399" cy="4032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5875" cap="flat" cmpd="sng">
              <a:solidFill>
                <a:srgbClr val="BB582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766" name="Google Shape;766;p43"/>
            <p:cNvSpPr/>
            <p:nvPr/>
          </p:nvSpPr>
          <p:spPr>
            <a:xfrm>
              <a:off x="502920" y="3689692"/>
              <a:ext cx="7040880" cy="472320"/>
            </a:xfrm>
            <a:prstGeom prst="roundRect">
              <a:avLst>
                <a:gd name="adj" fmla="val 16667"/>
              </a:avLst>
            </a:prstGeom>
            <a:solidFill>
              <a:srgbClr val="BB582B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767" name="Google Shape;767;p43"/>
            <p:cNvSpPr txBox="1"/>
            <p:nvPr/>
          </p:nvSpPr>
          <p:spPr>
            <a:xfrm>
              <a:off x="525977" y="3712749"/>
              <a:ext cx="6994766" cy="4262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6125" tIns="0" rIns="2661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lang="en-IN" sz="160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Global Programs</a:t>
              </a:r>
              <a:endParaRPr>
                <a:latin typeface="+mj-lt"/>
              </a:endParaRPr>
            </a:p>
          </p:txBody>
        </p:sp>
      </p:grpSp>
      <p:sp>
        <p:nvSpPr>
          <p:cNvPr id="768" name="Google Shape;768;p43"/>
          <p:cNvSpPr txBox="1"/>
          <p:nvPr/>
        </p:nvSpPr>
        <p:spPr>
          <a:xfrm>
            <a:off x="9888266" y="6492875"/>
            <a:ext cx="212390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Dr Thomas Alexander</a:t>
            </a:r>
            <a:endParaRPr/>
          </a:p>
        </p:txBody>
      </p:sp>
      <p:pic>
        <p:nvPicPr>
          <p:cNvPr id="2" name="Google Shape;157;p2">
            <a:extLst>
              <a:ext uri="{FF2B5EF4-FFF2-40B4-BE49-F238E27FC236}">
                <a16:creationId xmlns:a16="http://schemas.microsoft.com/office/drawing/2014/main" id="{A84E3CA7-BBFB-B100-2052-5E20227C457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99864" y="28451"/>
            <a:ext cx="1153472" cy="78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61;p2">
            <a:extLst>
              <a:ext uri="{FF2B5EF4-FFF2-40B4-BE49-F238E27FC236}">
                <a16:creationId xmlns:a16="http://schemas.microsoft.com/office/drawing/2014/main" id="{807A32DF-B37F-3AD0-8D81-76512AC6E97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51192" t="23101" r="27877" b="37985"/>
          <a:stretch/>
        </p:blipFill>
        <p:spPr>
          <a:xfrm>
            <a:off x="10029329" y="7683"/>
            <a:ext cx="976416" cy="10211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44"/>
          <p:cNvSpPr txBox="1"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Poppins"/>
              <a:buNone/>
            </a:pPr>
            <a:r>
              <a:rPr lang="en-IN" sz="7200" dirty="0">
                <a:latin typeface="+mj-lt"/>
                <a:cs typeface="Calibri" panose="020F0502020204030204" pitchFamily="34" charset="0"/>
              </a:rPr>
              <a:t>Components of a STEMI programme</a:t>
            </a:r>
            <a:endParaRPr sz="7200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776" name="Google Shape;776;p44"/>
          <p:cNvSpPr txBox="1"/>
          <p:nvPr/>
        </p:nvSpPr>
        <p:spPr>
          <a:xfrm>
            <a:off x="9888266" y="6492875"/>
            <a:ext cx="212390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Dr Thomas Alexander</a:t>
            </a:r>
            <a:endParaRPr/>
          </a:p>
        </p:txBody>
      </p:sp>
      <p:pic>
        <p:nvPicPr>
          <p:cNvPr id="2" name="Google Shape;157;p2">
            <a:extLst>
              <a:ext uri="{FF2B5EF4-FFF2-40B4-BE49-F238E27FC236}">
                <a16:creationId xmlns:a16="http://schemas.microsoft.com/office/drawing/2014/main" id="{0355EC3C-D6B7-CD9B-8B69-0E8A9EB5CBF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14929" y="20768"/>
            <a:ext cx="1153472" cy="78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61;p2">
            <a:extLst>
              <a:ext uri="{FF2B5EF4-FFF2-40B4-BE49-F238E27FC236}">
                <a16:creationId xmlns:a16="http://schemas.microsoft.com/office/drawing/2014/main" id="{CA8E5FB8-2373-F3CE-4FE8-4E274493419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51192" t="23101" r="27877" b="37985"/>
          <a:stretch/>
        </p:blipFill>
        <p:spPr>
          <a:xfrm>
            <a:off x="10029646" y="0"/>
            <a:ext cx="976416" cy="10211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3" name="Google Shape;783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18957" y="3264086"/>
            <a:ext cx="1080352" cy="8531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84" name="Google Shape;784;p45"/>
          <p:cNvGrpSpPr/>
          <p:nvPr/>
        </p:nvGrpSpPr>
        <p:grpSpPr>
          <a:xfrm>
            <a:off x="2899309" y="2345264"/>
            <a:ext cx="1276339" cy="1837645"/>
            <a:chOff x="2728706" y="2682649"/>
            <a:chExt cx="1276339" cy="1837645"/>
          </a:xfrm>
        </p:grpSpPr>
        <p:pic>
          <p:nvPicPr>
            <p:cNvPr id="785" name="Google Shape;785;p4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772455" y="3404508"/>
              <a:ext cx="1188843" cy="11157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6" name="Google Shape;786;p4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728706" y="2682649"/>
              <a:ext cx="1276339" cy="85316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87" name="Google Shape;787;p4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72368" y="3097738"/>
            <a:ext cx="830769" cy="1019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788" name="Google Shape;788;p4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423740" y="2621952"/>
            <a:ext cx="1671591" cy="1686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9" name="Google Shape;789;p4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713592" y="2581362"/>
            <a:ext cx="1783371" cy="1751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0" name="Google Shape;790;p4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249254" y="3026058"/>
            <a:ext cx="1119188" cy="985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1" name="Google Shape;791;p4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595028" y="2789379"/>
            <a:ext cx="1570302" cy="1184248"/>
          </a:xfrm>
          <a:prstGeom prst="rect">
            <a:avLst/>
          </a:prstGeom>
          <a:noFill/>
          <a:ln>
            <a:noFill/>
          </a:ln>
        </p:spPr>
      </p:pic>
      <p:sp>
        <p:nvSpPr>
          <p:cNvPr id="792" name="Google Shape;792;p45"/>
          <p:cNvSpPr txBox="1"/>
          <p:nvPr/>
        </p:nvSpPr>
        <p:spPr>
          <a:xfrm flipH="1">
            <a:off x="1718097" y="4374843"/>
            <a:ext cx="143213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800">
                <a:solidFill>
                  <a:schemeClr val="dk1"/>
                </a:solidFill>
                <a:latin typeface="+mj-lt"/>
                <a:ea typeface="Poppins"/>
                <a:cs typeface="Calibri" panose="020F0502020204030204" pitchFamily="34" charset="0"/>
                <a:sym typeface="Poppins"/>
              </a:rPr>
              <a:t>Hardware</a:t>
            </a:r>
            <a:endParaRPr>
              <a:latin typeface="+mj-lt"/>
              <a:cs typeface="Calibri" panose="020F0502020204030204" pitchFamily="34" charset="0"/>
            </a:endParaRPr>
          </a:p>
        </p:txBody>
      </p:sp>
      <p:sp>
        <p:nvSpPr>
          <p:cNvPr id="793" name="Google Shape;793;p45"/>
          <p:cNvSpPr txBox="1"/>
          <p:nvPr/>
        </p:nvSpPr>
        <p:spPr>
          <a:xfrm flipH="1">
            <a:off x="3074196" y="4384718"/>
            <a:ext cx="143213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800">
                <a:solidFill>
                  <a:schemeClr val="dk1"/>
                </a:solidFill>
                <a:latin typeface="+mj-lt"/>
                <a:ea typeface="Poppins"/>
                <a:cs typeface="Calibri" panose="020F0502020204030204" pitchFamily="34" charset="0"/>
                <a:sym typeface="Poppins"/>
              </a:rPr>
              <a:t>Software</a:t>
            </a:r>
            <a:endParaRPr>
              <a:latin typeface="+mj-lt"/>
              <a:cs typeface="Calibri" panose="020F0502020204030204" pitchFamily="34" charset="0"/>
            </a:endParaRPr>
          </a:p>
        </p:txBody>
      </p:sp>
      <p:sp>
        <p:nvSpPr>
          <p:cNvPr id="794" name="Google Shape;794;p45"/>
          <p:cNvSpPr txBox="1"/>
          <p:nvPr/>
        </p:nvSpPr>
        <p:spPr>
          <a:xfrm flipH="1">
            <a:off x="4256090" y="4374811"/>
            <a:ext cx="165621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600" dirty="0">
                <a:solidFill>
                  <a:schemeClr val="dk1"/>
                </a:solidFill>
                <a:latin typeface="+mj-lt"/>
                <a:ea typeface="Poppins"/>
                <a:cs typeface="Calibri" panose="020F0502020204030204" pitchFamily="34" charset="0"/>
                <a:sym typeface="Poppins"/>
              </a:rPr>
              <a:t>ECG Diagnosis</a:t>
            </a:r>
            <a:endParaRPr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795" name="Google Shape;795;p45"/>
          <p:cNvSpPr txBox="1"/>
          <p:nvPr/>
        </p:nvSpPr>
        <p:spPr>
          <a:xfrm flipH="1">
            <a:off x="5706146" y="4407564"/>
            <a:ext cx="143213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800">
                <a:solidFill>
                  <a:schemeClr val="dk1"/>
                </a:solidFill>
                <a:latin typeface="+mj-lt"/>
                <a:ea typeface="Poppins"/>
                <a:cs typeface="Calibri" panose="020F0502020204030204" pitchFamily="34" charset="0"/>
                <a:sym typeface="Poppins"/>
              </a:rPr>
              <a:t>Protocols</a:t>
            </a:r>
            <a:endParaRPr>
              <a:latin typeface="+mj-lt"/>
              <a:cs typeface="Calibri" panose="020F0502020204030204" pitchFamily="34" charset="0"/>
            </a:endParaRPr>
          </a:p>
        </p:txBody>
      </p:sp>
      <p:sp>
        <p:nvSpPr>
          <p:cNvPr id="796" name="Google Shape;796;p45"/>
          <p:cNvSpPr txBox="1"/>
          <p:nvPr/>
        </p:nvSpPr>
        <p:spPr>
          <a:xfrm flipH="1">
            <a:off x="7143477" y="4374085"/>
            <a:ext cx="143213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800">
                <a:solidFill>
                  <a:schemeClr val="dk1"/>
                </a:solidFill>
                <a:latin typeface="+mj-lt"/>
                <a:ea typeface="Poppins"/>
                <a:cs typeface="Calibri" panose="020F0502020204030204" pitchFamily="34" charset="0"/>
                <a:sym typeface="Poppins"/>
              </a:rPr>
              <a:t>Training</a:t>
            </a:r>
            <a:endParaRPr>
              <a:latin typeface="+mj-lt"/>
              <a:cs typeface="Calibri" panose="020F0502020204030204" pitchFamily="34" charset="0"/>
            </a:endParaRPr>
          </a:p>
        </p:txBody>
      </p:sp>
      <p:sp>
        <p:nvSpPr>
          <p:cNvPr id="797" name="Google Shape;797;p45"/>
          <p:cNvSpPr txBox="1"/>
          <p:nvPr/>
        </p:nvSpPr>
        <p:spPr>
          <a:xfrm flipH="1">
            <a:off x="8937670" y="4407564"/>
            <a:ext cx="143213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800">
                <a:solidFill>
                  <a:schemeClr val="dk1"/>
                </a:solidFill>
                <a:latin typeface="+mj-lt"/>
                <a:ea typeface="Poppins"/>
                <a:cs typeface="Calibri" panose="020F0502020204030204" pitchFamily="34" charset="0"/>
                <a:sym typeface="Poppins"/>
              </a:rPr>
              <a:t>Analytics</a:t>
            </a:r>
            <a:endParaRPr>
              <a:latin typeface="+mj-lt"/>
              <a:cs typeface="Calibri" panose="020F0502020204030204" pitchFamily="34" charset="0"/>
            </a:endParaRPr>
          </a:p>
        </p:txBody>
      </p:sp>
      <p:sp>
        <p:nvSpPr>
          <p:cNvPr id="798" name="Google Shape;798;p45"/>
          <p:cNvSpPr txBox="1"/>
          <p:nvPr/>
        </p:nvSpPr>
        <p:spPr>
          <a:xfrm flipH="1">
            <a:off x="10496962" y="4332839"/>
            <a:ext cx="166836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800">
                <a:solidFill>
                  <a:schemeClr val="dk1"/>
                </a:solidFill>
                <a:latin typeface="+mj-lt"/>
                <a:ea typeface="Poppins"/>
                <a:cs typeface="Calibri" panose="020F0502020204030204" pitchFamily="34" charset="0"/>
                <a:sym typeface="Poppins"/>
              </a:rPr>
              <a:t>Governance</a:t>
            </a:r>
            <a:endParaRPr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799" name="Google Shape;799;p4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9964" y="3347554"/>
            <a:ext cx="1432139" cy="936220"/>
          </a:xfrm>
          <a:prstGeom prst="rect">
            <a:avLst/>
          </a:prstGeom>
          <a:noFill/>
          <a:ln>
            <a:noFill/>
          </a:ln>
        </p:spPr>
      </p:pic>
      <p:sp>
        <p:nvSpPr>
          <p:cNvPr id="800" name="Google Shape;800;p45"/>
          <p:cNvSpPr txBox="1"/>
          <p:nvPr/>
        </p:nvSpPr>
        <p:spPr>
          <a:xfrm flipH="1">
            <a:off x="-1" y="4396624"/>
            <a:ext cx="163686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800" dirty="0">
                <a:solidFill>
                  <a:schemeClr val="dk1"/>
                </a:solidFill>
                <a:latin typeface="+mj-lt"/>
                <a:ea typeface="Poppins"/>
                <a:cs typeface="Calibri" panose="020F0502020204030204" pitchFamily="34" charset="0"/>
                <a:sym typeface="Poppins"/>
              </a:rPr>
              <a:t>Ambulance</a:t>
            </a:r>
            <a:endParaRPr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801" name="Google Shape;801;p45"/>
          <p:cNvSpPr/>
          <p:nvPr/>
        </p:nvSpPr>
        <p:spPr>
          <a:xfrm>
            <a:off x="1069617" y="831664"/>
            <a:ext cx="9525411" cy="2050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N" sz="3600" b="1" dirty="0">
                <a:solidFill>
                  <a:srgbClr val="0070C0"/>
                </a:solidFill>
                <a:latin typeface="+mj-lt"/>
                <a:ea typeface="Comic Sans MS"/>
                <a:cs typeface="Calibri" panose="020F0502020204030204" pitchFamily="34" charset="0"/>
                <a:sym typeface="Comic Sans MS"/>
              </a:rPr>
              <a:t>STEMI System of Care: </a:t>
            </a:r>
            <a:endParaRPr dirty="0">
              <a:latin typeface="+mj-lt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1" dirty="0">
              <a:solidFill>
                <a:srgbClr val="0070C0"/>
              </a:solidFill>
              <a:latin typeface="+mj-lt"/>
              <a:ea typeface="Comic Sans MS"/>
              <a:cs typeface="Calibri" panose="020F0502020204030204" pitchFamily="34" charset="0"/>
              <a:sym typeface="Comic Sans MS"/>
            </a:endParaRPr>
          </a:p>
          <a:p>
            <a:pPr marL="457200" marR="0" lvl="0" indent="-2794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endParaRPr sz="2800" dirty="0">
              <a:solidFill>
                <a:schemeClr val="dk1"/>
              </a:solidFill>
              <a:latin typeface="+mj-lt"/>
              <a:ea typeface="Comic Sans MS"/>
              <a:cs typeface="Calibri" panose="020F0502020204030204" pitchFamily="34" charset="0"/>
              <a:sym typeface="Comic Sans MS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+mj-lt"/>
              <a:ea typeface="Comic Sans MS"/>
              <a:cs typeface="Calibri" panose="020F0502020204030204" pitchFamily="34" charset="0"/>
              <a:sym typeface="Comic Sans MS"/>
            </a:endParaRPr>
          </a:p>
        </p:txBody>
      </p:sp>
      <p:sp>
        <p:nvSpPr>
          <p:cNvPr id="803" name="Google Shape;803;p45"/>
          <p:cNvSpPr txBox="1"/>
          <p:nvPr/>
        </p:nvSpPr>
        <p:spPr>
          <a:xfrm>
            <a:off x="9888266" y="6460554"/>
            <a:ext cx="212390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Dr Thomas Alexander</a:t>
            </a:r>
            <a:endParaRPr/>
          </a:p>
        </p:txBody>
      </p:sp>
      <p:pic>
        <p:nvPicPr>
          <p:cNvPr id="2" name="Google Shape;157;p2">
            <a:extLst>
              <a:ext uri="{FF2B5EF4-FFF2-40B4-BE49-F238E27FC236}">
                <a16:creationId xmlns:a16="http://schemas.microsoft.com/office/drawing/2014/main" id="{D2CE4D1C-E853-ACFD-AF18-9EEC8CBD05B6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1011857" y="35516"/>
            <a:ext cx="1153472" cy="78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61;p2">
            <a:extLst>
              <a:ext uri="{FF2B5EF4-FFF2-40B4-BE49-F238E27FC236}">
                <a16:creationId xmlns:a16="http://schemas.microsoft.com/office/drawing/2014/main" id="{5CE54DAD-5AD9-522D-9D03-83DDD2679F2B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 l="51192" t="23101" r="27877" b="37985"/>
          <a:stretch/>
        </p:blipFill>
        <p:spPr>
          <a:xfrm>
            <a:off x="10026574" y="0"/>
            <a:ext cx="976416" cy="10211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0" name="Google Shape;810;p46"/>
          <p:cNvPicPr preferRelativeResize="0"/>
          <p:nvPr/>
        </p:nvPicPr>
        <p:blipFill rotWithShape="1">
          <a:blip r:embed="rId3">
            <a:alphaModFix/>
          </a:blip>
          <a:srcRect l="18417" t="20889" r="20251" b="20444"/>
          <a:stretch/>
        </p:blipFill>
        <p:spPr>
          <a:xfrm>
            <a:off x="254000" y="187960"/>
            <a:ext cx="6023751" cy="3241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1" name="Google Shape;811;p46"/>
          <p:cNvPicPr preferRelativeResize="0"/>
          <p:nvPr/>
        </p:nvPicPr>
        <p:blipFill rotWithShape="1">
          <a:blip r:embed="rId4">
            <a:alphaModFix/>
          </a:blip>
          <a:srcRect l="34333" t="38222" r="36250" b="31555"/>
          <a:stretch/>
        </p:blipFill>
        <p:spPr>
          <a:xfrm>
            <a:off x="6277751" y="2217566"/>
            <a:ext cx="5761849" cy="3329794"/>
          </a:xfrm>
          <a:prstGeom prst="rect">
            <a:avLst/>
          </a:prstGeom>
          <a:noFill/>
          <a:ln>
            <a:noFill/>
          </a:ln>
        </p:spPr>
      </p:pic>
      <p:sp>
        <p:nvSpPr>
          <p:cNvPr id="813" name="Google Shape;813;p46"/>
          <p:cNvSpPr txBox="1"/>
          <p:nvPr/>
        </p:nvSpPr>
        <p:spPr>
          <a:xfrm>
            <a:off x="9888266" y="6492875"/>
            <a:ext cx="212390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Dr Thomas Alexander</a:t>
            </a:r>
            <a:endParaRPr/>
          </a:p>
        </p:txBody>
      </p:sp>
      <p:pic>
        <p:nvPicPr>
          <p:cNvPr id="2" name="Google Shape;157;p2">
            <a:extLst>
              <a:ext uri="{FF2B5EF4-FFF2-40B4-BE49-F238E27FC236}">
                <a16:creationId xmlns:a16="http://schemas.microsoft.com/office/drawing/2014/main" id="{72EEF85F-141F-E7AE-8FCF-1DD8F1B43FA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64682" y="152287"/>
            <a:ext cx="1153472" cy="78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61;p2">
            <a:extLst>
              <a:ext uri="{FF2B5EF4-FFF2-40B4-BE49-F238E27FC236}">
                <a16:creationId xmlns:a16="http://schemas.microsoft.com/office/drawing/2014/main" id="{56882560-E563-8A46-82FF-66691457605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51192" t="23101" r="27877" b="37985"/>
          <a:stretch/>
        </p:blipFill>
        <p:spPr>
          <a:xfrm>
            <a:off x="9879399" y="87275"/>
            <a:ext cx="976416" cy="10211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47"/>
          <p:cNvSpPr txBox="1"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Poppins"/>
              <a:buNone/>
            </a:pPr>
            <a:r>
              <a:rPr lang="en-IN" sz="7200" dirty="0">
                <a:latin typeface="+mj-lt"/>
                <a:ea typeface="Nirmala UI Semilight" panose="020B0402040204020203" pitchFamily="34" charset="0"/>
                <a:cs typeface="Calibri" panose="020F0502020204030204" pitchFamily="34" charset="0"/>
              </a:rPr>
              <a:t>Digital Tools</a:t>
            </a:r>
            <a:endParaRPr sz="7200" dirty="0">
              <a:latin typeface="+mj-lt"/>
              <a:ea typeface="Nirmala UI Semilight" panose="020B04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820" name="Google Shape;820;p47"/>
          <p:cNvSpPr txBox="1"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IN" sz="2000" dirty="0">
                <a:latin typeface="+mj-lt"/>
              </a:rPr>
              <a:t>THE STEMI INDIA MODEL</a:t>
            </a:r>
            <a:endParaRPr sz="2000" dirty="0">
              <a:latin typeface="+mj-lt"/>
            </a:endParaRPr>
          </a:p>
        </p:txBody>
      </p:sp>
      <p:grpSp>
        <p:nvGrpSpPr>
          <p:cNvPr id="821" name="Google Shape;821;p47"/>
          <p:cNvGrpSpPr/>
          <p:nvPr/>
        </p:nvGrpSpPr>
        <p:grpSpPr>
          <a:xfrm>
            <a:off x="110655" y="156124"/>
            <a:ext cx="7040880" cy="472320"/>
            <a:chOff x="502920" y="2963932"/>
            <a:chExt cx="7040880" cy="472320"/>
          </a:xfrm>
        </p:grpSpPr>
        <p:sp>
          <p:nvSpPr>
            <p:cNvPr id="822" name="Google Shape;822;p47"/>
            <p:cNvSpPr/>
            <p:nvPr/>
          </p:nvSpPr>
          <p:spPr>
            <a:xfrm>
              <a:off x="502920" y="2963932"/>
              <a:ext cx="7040880" cy="472320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23" name="Google Shape;823;p47"/>
            <p:cNvSpPr txBox="1"/>
            <p:nvPr/>
          </p:nvSpPr>
          <p:spPr>
            <a:xfrm>
              <a:off x="525977" y="2986989"/>
              <a:ext cx="6994766" cy="4262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6125" tIns="0" rIns="2661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lang="en-IN" sz="160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Implementation of the STEMI India Model</a:t>
              </a:r>
              <a:endParaRPr>
                <a:latin typeface="+mj-lt"/>
              </a:endParaRPr>
            </a:p>
          </p:txBody>
        </p:sp>
      </p:grpSp>
      <p:sp>
        <p:nvSpPr>
          <p:cNvPr id="824" name="Google Shape;824;p47"/>
          <p:cNvSpPr txBox="1"/>
          <p:nvPr/>
        </p:nvSpPr>
        <p:spPr>
          <a:xfrm>
            <a:off x="9888266" y="6441497"/>
            <a:ext cx="212390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Dr Thomas Alexander</a:t>
            </a:r>
            <a:endParaRPr/>
          </a:p>
        </p:txBody>
      </p:sp>
      <p:pic>
        <p:nvPicPr>
          <p:cNvPr id="2" name="Google Shape;157;p2">
            <a:extLst>
              <a:ext uri="{FF2B5EF4-FFF2-40B4-BE49-F238E27FC236}">
                <a16:creationId xmlns:a16="http://schemas.microsoft.com/office/drawing/2014/main" id="{987A1D8C-DE25-E988-773F-C80AFFE7AD3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64682" y="152287"/>
            <a:ext cx="1153472" cy="78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61;p2">
            <a:extLst>
              <a:ext uri="{FF2B5EF4-FFF2-40B4-BE49-F238E27FC236}">
                <a16:creationId xmlns:a16="http://schemas.microsoft.com/office/drawing/2014/main" id="{DDA21F88-2126-4B23-FCC3-91586D70C77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51192" t="23101" r="27877" b="37985"/>
          <a:stretch/>
        </p:blipFill>
        <p:spPr>
          <a:xfrm>
            <a:off x="9879399" y="87275"/>
            <a:ext cx="976416" cy="10211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1" name="Google Shape;831;p48" descr="A screen shot of a smart phon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r="-2"/>
          <a:stretch/>
        </p:blipFill>
        <p:spPr>
          <a:xfrm>
            <a:off x="8129072" y="-20310"/>
            <a:ext cx="4063593" cy="6857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2" name="Google Shape;832;p48" descr="A picture containing cellphone, clock, meter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r="-2"/>
          <a:stretch/>
        </p:blipFill>
        <p:spPr>
          <a:xfrm>
            <a:off x="1274" y="10"/>
            <a:ext cx="4063593" cy="6857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3" name="Google Shape;833;p48" descr="A screenshot of a cell phon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r="-2"/>
          <a:stretch/>
        </p:blipFill>
        <p:spPr>
          <a:xfrm>
            <a:off x="4065477" y="10"/>
            <a:ext cx="4063593" cy="6857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8" name="Google Shape;838;p49" descr="A screenshot of a cell phon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31743" y="178728"/>
            <a:ext cx="3409317" cy="606100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39" name="Google Shape;839;p49"/>
          <p:cNvGrpSpPr/>
          <p:nvPr/>
        </p:nvGrpSpPr>
        <p:grpSpPr>
          <a:xfrm>
            <a:off x="6552177" y="178728"/>
            <a:ext cx="3445206" cy="6061008"/>
            <a:chOff x="8158401" y="-273145"/>
            <a:chExt cx="4064000" cy="7224889"/>
          </a:xfrm>
        </p:grpSpPr>
        <p:pic>
          <p:nvPicPr>
            <p:cNvPr id="840" name="Google Shape;840;p49" descr="A screenshot of a computer screen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158401" y="-273145"/>
              <a:ext cx="4064000" cy="72248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1" name="Google Shape;841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712325" y="2267603"/>
              <a:ext cx="2956151" cy="223538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42" name="Google Shape;842;p49"/>
          <p:cNvPicPr preferRelativeResize="0"/>
          <p:nvPr/>
        </p:nvPicPr>
        <p:blipFill rotWithShape="1">
          <a:blip r:embed="rId6">
            <a:alphaModFix/>
          </a:blip>
          <a:srcRect l="38267" t="26667" r="36276" b="35555"/>
          <a:stretch/>
        </p:blipFill>
        <p:spPr>
          <a:xfrm>
            <a:off x="37821" y="1806547"/>
            <a:ext cx="2979174" cy="2805370"/>
          </a:xfrm>
          <a:prstGeom prst="rect">
            <a:avLst/>
          </a:prstGeom>
          <a:noFill/>
          <a:ln>
            <a:noFill/>
          </a:ln>
        </p:spPr>
      </p:pic>
      <p:sp>
        <p:nvSpPr>
          <p:cNvPr id="844" name="Google Shape;844;p49"/>
          <p:cNvSpPr txBox="1"/>
          <p:nvPr/>
        </p:nvSpPr>
        <p:spPr>
          <a:xfrm>
            <a:off x="9888266" y="6492875"/>
            <a:ext cx="212390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Dr Thomas Alexander</a:t>
            </a:r>
            <a:endParaRPr/>
          </a:p>
        </p:txBody>
      </p:sp>
      <p:pic>
        <p:nvPicPr>
          <p:cNvPr id="2" name="Google Shape;157;p2">
            <a:extLst>
              <a:ext uri="{FF2B5EF4-FFF2-40B4-BE49-F238E27FC236}">
                <a16:creationId xmlns:a16="http://schemas.microsoft.com/office/drawing/2014/main" id="{36AE869D-2F94-50DC-F819-19464ACF75E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982666" y="152287"/>
            <a:ext cx="1153472" cy="78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61;p2">
            <a:extLst>
              <a:ext uri="{FF2B5EF4-FFF2-40B4-BE49-F238E27FC236}">
                <a16:creationId xmlns:a16="http://schemas.microsoft.com/office/drawing/2014/main" id="{AD7E8224-F839-D843-9158-BF8CA56F2F8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51192" t="23101" r="27877" b="37985"/>
          <a:stretch/>
        </p:blipFill>
        <p:spPr>
          <a:xfrm>
            <a:off x="9997383" y="87275"/>
            <a:ext cx="976416" cy="10211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Poppins"/>
              <a:buNone/>
            </a:pPr>
            <a:r>
              <a:rPr lang="en-IN" dirty="0">
                <a:latin typeface="+mj-lt"/>
              </a:rPr>
              <a:t>STEMI India Model</a:t>
            </a:r>
            <a:endParaRPr dirty="0">
              <a:latin typeface="+mj-lt"/>
            </a:endParaRPr>
          </a:p>
        </p:txBody>
      </p:sp>
      <p:pic>
        <p:nvPicPr>
          <p:cNvPr id="206" name="Google Shape;206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7280" y="2121794"/>
            <a:ext cx="9912516" cy="382180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7" name="Google Shape;207;p5"/>
          <p:cNvGrpSpPr/>
          <p:nvPr/>
        </p:nvGrpSpPr>
        <p:grpSpPr>
          <a:xfrm>
            <a:off x="249739" y="199023"/>
            <a:ext cx="4785360" cy="598637"/>
            <a:chOff x="502920" y="82492"/>
            <a:chExt cx="7040880" cy="708480"/>
          </a:xfrm>
        </p:grpSpPr>
        <p:sp>
          <p:nvSpPr>
            <p:cNvPr id="208" name="Google Shape;208;p5"/>
            <p:cNvSpPr/>
            <p:nvPr/>
          </p:nvSpPr>
          <p:spPr>
            <a:xfrm>
              <a:off x="502920" y="82492"/>
              <a:ext cx="7040880" cy="708480"/>
            </a:xfrm>
            <a:prstGeom prst="roundRect">
              <a:avLst>
                <a:gd name="adj" fmla="val 16667"/>
              </a:avLst>
            </a:prstGeom>
            <a:solidFill>
              <a:srgbClr val="BB582B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9" name="Google Shape;209;p5"/>
            <p:cNvSpPr/>
            <p:nvPr/>
          </p:nvSpPr>
          <p:spPr>
            <a:xfrm>
              <a:off x="537505" y="117077"/>
              <a:ext cx="6971710" cy="6393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6125" tIns="0" rIns="2661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N" sz="160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The STEMI India Model</a:t>
              </a:r>
              <a:endParaRPr>
                <a:latin typeface="+mj-lt"/>
              </a:endParaRPr>
            </a:p>
          </p:txBody>
        </p:sp>
      </p:grpSp>
      <p:sp>
        <p:nvSpPr>
          <p:cNvPr id="210" name="Google Shape;210;p5"/>
          <p:cNvSpPr txBox="1"/>
          <p:nvPr/>
        </p:nvSpPr>
        <p:spPr>
          <a:xfrm>
            <a:off x="9888266" y="6492875"/>
            <a:ext cx="212390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Dr Thomas Alexander</a:t>
            </a:r>
            <a:endParaRPr/>
          </a:p>
        </p:txBody>
      </p:sp>
      <p:pic>
        <p:nvPicPr>
          <p:cNvPr id="2" name="Google Shape;157;p2">
            <a:extLst>
              <a:ext uri="{FF2B5EF4-FFF2-40B4-BE49-F238E27FC236}">
                <a16:creationId xmlns:a16="http://schemas.microsoft.com/office/drawing/2014/main" id="{4B7E5A90-B517-531B-D1E0-FD47B03B679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09796" y="28281"/>
            <a:ext cx="1153472" cy="78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61;p2">
            <a:extLst>
              <a:ext uri="{FF2B5EF4-FFF2-40B4-BE49-F238E27FC236}">
                <a16:creationId xmlns:a16="http://schemas.microsoft.com/office/drawing/2014/main" id="{B3EC1D24-E3DB-5B0D-6457-087B7B66B53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51192" t="23101" r="27877" b="37985"/>
          <a:stretch/>
        </p:blipFill>
        <p:spPr>
          <a:xfrm>
            <a:off x="10032793" y="0"/>
            <a:ext cx="976416" cy="10211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50"/>
          <p:cNvSpPr txBox="1"/>
          <p:nvPr/>
        </p:nvSpPr>
        <p:spPr>
          <a:xfrm>
            <a:off x="10092047" y="6450568"/>
            <a:ext cx="19812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n-IN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Thomas Alexander</a:t>
            </a:r>
            <a:endParaRPr/>
          </a:p>
        </p:txBody>
      </p:sp>
      <p:pic>
        <p:nvPicPr>
          <p:cNvPr id="852" name="Google Shape;852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753" y="548640"/>
            <a:ext cx="9865360" cy="5549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57;p2">
            <a:extLst>
              <a:ext uri="{FF2B5EF4-FFF2-40B4-BE49-F238E27FC236}">
                <a16:creationId xmlns:a16="http://schemas.microsoft.com/office/drawing/2014/main" id="{69B3093B-0AEA-DCA1-34FC-753D1DF7F9E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64682" y="152287"/>
            <a:ext cx="1153472" cy="78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61;p2">
            <a:extLst>
              <a:ext uri="{FF2B5EF4-FFF2-40B4-BE49-F238E27FC236}">
                <a16:creationId xmlns:a16="http://schemas.microsoft.com/office/drawing/2014/main" id="{B47B26D1-124D-EEFD-30F7-EB113B1D3AB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51192" t="23101" r="27877" b="37985"/>
          <a:stretch/>
        </p:blipFill>
        <p:spPr>
          <a:xfrm>
            <a:off x="9879399" y="87275"/>
            <a:ext cx="976416" cy="10211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8" name="Google Shape;858;p51" descr="A screenshot of a video gam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3356" y="1410026"/>
            <a:ext cx="10337292" cy="4031542"/>
          </a:xfrm>
          <a:prstGeom prst="rect">
            <a:avLst/>
          </a:prstGeom>
          <a:noFill/>
          <a:ln>
            <a:noFill/>
          </a:ln>
        </p:spPr>
      </p:pic>
      <p:sp>
        <p:nvSpPr>
          <p:cNvPr id="859" name="Google Shape;859;p51"/>
          <p:cNvSpPr txBox="1"/>
          <p:nvPr/>
        </p:nvSpPr>
        <p:spPr>
          <a:xfrm>
            <a:off x="9986964" y="6442222"/>
            <a:ext cx="1977116" cy="307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Dr. Thomas Alexander</a:t>
            </a:r>
            <a:endParaRPr/>
          </a:p>
        </p:txBody>
      </p:sp>
      <p:pic>
        <p:nvPicPr>
          <p:cNvPr id="2" name="Google Shape;157;p2">
            <a:extLst>
              <a:ext uri="{FF2B5EF4-FFF2-40B4-BE49-F238E27FC236}">
                <a16:creationId xmlns:a16="http://schemas.microsoft.com/office/drawing/2014/main" id="{EE68643D-536F-C999-D6FE-5DC3D2E64C2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64682" y="152287"/>
            <a:ext cx="1153472" cy="78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61;p2">
            <a:extLst>
              <a:ext uri="{FF2B5EF4-FFF2-40B4-BE49-F238E27FC236}">
                <a16:creationId xmlns:a16="http://schemas.microsoft.com/office/drawing/2014/main" id="{B3DC75D9-E277-1211-2BDB-286F0DFCD85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51192" t="23101" r="27877" b="37985"/>
          <a:stretch/>
        </p:blipFill>
        <p:spPr>
          <a:xfrm>
            <a:off x="9879399" y="87275"/>
            <a:ext cx="976416" cy="10211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52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Poppins"/>
              <a:buNone/>
            </a:pPr>
            <a:r>
              <a:rPr lang="en-IN" dirty="0">
                <a:latin typeface="+mj-lt"/>
                <a:cs typeface="Calibri" panose="020F0502020204030204" pitchFamily="34" charset="0"/>
              </a:rPr>
              <a:t>Agenda</a:t>
            </a:r>
          </a:p>
        </p:txBody>
      </p:sp>
      <p:grpSp>
        <p:nvGrpSpPr>
          <p:cNvPr id="868" name="Google Shape;868;p52"/>
          <p:cNvGrpSpPr/>
          <p:nvPr/>
        </p:nvGrpSpPr>
        <p:grpSpPr>
          <a:xfrm>
            <a:off x="1096963" y="1907155"/>
            <a:ext cx="10058399" cy="4268160"/>
            <a:chOff x="0" y="60892"/>
            <a:chExt cx="10058399" cy="4268160"/>
          </a:xfrm>
        </p:grpSpPr>
        <p:sp>
          <p:nvSpPr>
            <p:cNvPr id="869" name="Google Shape;869;p52"/>
            <p:cNvSpPr/>
            <p:nvPr/>
          </p:nvSpPr>
          <p:spPr>
            <a:xfrm>
              <a:off x="0" y="297052"/>
              <a:ext cx="10058399" cy="4032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5875" cap="flat" cmpd="sng">
              <a:solidFill>
                <a:srgbClr val="BB582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70" name="Google Shape;870;p52"/>
            <p:cNvSpPr/>
            <p:nvPr/>
          </p:nvSpPr>
          <p:spPr>
            <a:xfrm>
              <a:off x="502920" y="60892"/>
              <a:ext cx="7040880" cy="472320"/>
            </a:xfrm>
            <a:prstGeom prst="roundRect">
              <a:avLst>
                <a:gd name="adj" fmla="val 16667"/>
              </a:avLst>
            </a:prstGeom>
            <a:solidFill>
              <a:srgbClr val="BB582B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71" name="Google Shape;871;p52"/>
            <p:cNvSpPr txBox="1"/>
            <p:nvPr/>
          </p:nvSpPr>
          <p:spPr>
            <a:xfrm>
              <a:off x="525977" y="83949"/>
              <a:ext cx="6994766" cy="4262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6125" tIns="0" rIns="2661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lang="en-IN" sz="160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The TN STEMI Program and the STEMI India Model</a:t>
              </a:r>
              <a:endParaRPr>
                <a:latin typeface="+mj-lt"/>
              </a:endParaRPr>
            </a:p>
          </p:txBody>
        </p:sp>
        <p:sp>
          <p:nvSpPr>
            <p:cNvPr id="872" name="Google Shape;872;p52"/>
            <p:cNvSpPr/>
            <p:nvPr/>
          </p:nvSpPr>
          <p:spPr>
            <a:xfrm>
              <a:off x="0" y="1022812"/>
              <a:ext cx="10058399" cy="4032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58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73" name="Google Shape;873;p52"/>
            <p:cNvSpPr/>
            <p:nvPr/>
          </p:nvSpPr>
          <p:spPr>
            <a:xfrm>
              <a:off x="502920" y="786652"/>
              <a:ext cx="7040880" cy="472320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74" name="Google Shape;874;p52"/>
            <p:cNvSpPr txBox="1"/>
            <p:nvPr/>
          </p:nvSpPr>
          <p:spPr>
            <a:xfrm>
              <a:off x="525977" y="809709"/>
              <a:ext cx="6994766" cy="4262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6125" tIns="0" rIns="2661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lang="en-IN" sz="160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Challenges in STEMI Management </a:t>
              </a:r>
              <a:endParaRPr>
                <a:latin typeface="+mj-lt"/>
              </a:endParaRPr>
            </a:p>
          </p:txBody>
        </p:sp>
        <p:sp>
          <p:nvSpPr>
            <p:cNvPr id="875" name="Google Shape;875;p52"/>
            <p:cNvSpPr/>
            <p:nvPr/>
          </p:nvSpPr>
          <p:spPr>
            <a:xfrm>
              <a:off x="0" y="1748572"/>
              <a:ext cx="10058399" cy="4032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5875" cap="flat" cmpd="sng">
              <a:solidFill>
                <a:srgbClr val="9B8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76" name="Google Shape;876;p52"/>
            <p:cNvSpPr/>
            <p:nvPr/>
          </p:nvSpPr>
          <p:spPr>
            <a:xfrm>
              <a:off x="502920" y="1512412"/>
              <a:ext cx="7040880" cy="472320"/>
            </a:xfrm>
            <a:prstGeom prst="roundRect">
              <a:avLst>
                <a:gd name="adj" fmla="val 16667"/>
              </a:avLst>
            </a:prstGeom>
            <a:solidFill>
              <a:srgbClr val="9B8355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77" name="Google Shape;877;p52"/>
            <p:cNvSpPr txBox="1"/>
            <p:nvPr/>
          </p:nvSpPr>
          <p:spPr>
            <a:xfrm>
              <a:off x="525977" y="1535469"/>
              <a:ext cx="6994766" cy="4262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6125" tIns="0" rIns="2661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lang="en-IN" sz="160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Benefits of a STEMI System of Care</a:t>
              </a:r>
              <a:endParaRPr sz="1600">
                <a:solidFill>
                  <a:schemeClr val="lt1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8" name="Google Shape;878;p52"/>
            <p:cNvSpPr/>
            <p:nvPr/>
          </p:nvSpPr>
          <p:spPr>
            <a:xfrm>
              <a:off x="0" y="2474332"/>
              <a:ext cx="10058399" cy="4032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58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79" name="Google Shape;879;p52"/>
            <p:cNvSpPr/>
            <p:nvPr/>
          </p:nvSpPr>
          <p:spPr>
            <a:xfrm>
              <a:off x="502920" y="2238172"/>
              <a:ext cx="7040880" cy="472320"/>
            </a:xfrm>
            <a:prstGeom prst="roundRect">
              <a:avLst>
                <a:gd name="adj" fmla="val 16667"/>
              </a:avLst>
            </a:prstGeom>
            <a:solidFill>
              <a:schemeClr val="accent5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80" name="Google Shape;880;p52"/>
            <p:cNvSpPr txBox="1"/>
            <p:nvPr/>
          </p:nvSpPr>
          <p:spPr>
            <a:xfrm>
              <a:off x="525977" y="2261229"/>
              <a:ext cx="6994766" cy="4262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6125" tIns="0" rIns="2661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lang="en-IN" sz="160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Infrastructure appropriate variations of the Hub and Spoke Model</a:t>
              </a:r>
              <a:endParaRPr sz="1600">
                <a:solidFill>
                  <a:schemeClr val="lt1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1" name="Google Shape;881;p52"/>
            <p:cNvSpPr/>
            <p:nvPr/>
          </p:nvSpPr>
          <p:spPr>
            <a:xfrm>
              <a:off x="0" y="3200092"/>
              <a:ext cx="10058399" cy="4032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58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82" name="Google Shape;882;p52"/>
            <p:cNvSpPr/>
            <p:nvPr/>
          </p:nvSpPr>
          <p:spPr>
            <a:xfrm>
              <a:off x="502920" y="2963932"/>
              <a:ext cx="7040880" cy="472320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83" name="Google Shape;883;p52"/>
            <p:cNvSpPr txBox="1"/>
            <p:nvPr/>
          </p:nvSpPr>
          <p:spPr>
            <a:xfrm>
              <a:off x="525977" y="2986989"/>
              <a:ext cx="6994766" cy="4262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6125" tIns="0" rIns="2661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lang="en-IN" sz="160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Implementation of the STEMI India Model</a:t>
              </a:r>
              <a:endParaRPr>
                <a:latin typeface="+mj-lt"/>
              </a:endParaRPr>
            </a:p>
          </p:txBody>
        </p:sp>
        <p:sp>
          <p:nvSpPr>
            <p:cNvPr id="884" name="Google Shape;884;p52"/>
            <p:cNvSpPr/>
            <p:nvPr/>
          </p:nvSpPr>
          <p:spPr>
            <a:xfrm>
              <a:off x="0" y="3925852"/>
              <a:ext cx="10058399" cy="4032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5875" cap="flat" cmpd="sng">
              <a:solidFill>
                <a:srgbClr val="BB582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85" name="Google Shape;885;p52"/>
            <p:cNvSpPr/>
            <p:nvPr/>
          </p:nvSpPr>
          <p:spPr>
            <a:xfrm>
              <a:off x="502920" y="3689692"/>
              <a:ext cx="7040880" cy="472320"/>
            </a:xfrm>
            <a:prstGeom prst="roundRect">
              <a:avLst>
                <a:gd name="adj" fmla="val 16667"/>
              </a:avLst>
            </a:prstGeom>
            <a:solidFill>
              <a:srgbClr val="BB582B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86" name="Google Shape;886;p52"/>
            <p:cNvSpPr txBox="1"/>
            <p:nvPr/>
          </p:nvSpPr>
          <p:spPr>
            <a:xfrm>
              <a:off x="525977" y="3712749"/>
              <a:ext cx="6994766" cy="4262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6125" tIns="0" rIns="2661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lang="en-IN" sz="160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Global Programs and Private Initiatives</a:t>
              </a:r>
              <a:endParaRPr>
                <a:latin typeface="+mj-lt"/>
              </a:endParaRPr>
            </a:p>
          </p:txBody>
        </p:sp>
      </p:grpSp>
      <p:sp>
        <p:nvSpPr>
          <p:cNvPr id="887" name="Google Shape;887;p52"/>
          <p:cNvSpPr txBox="1"/>
          <p:nvPr/>
        </p:nvSpPr>
        <p:spPr>
          <a:xfrm>
            <a:off x="9888266" y="6492875"/>
            <a:ext cx="212390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Dr Thomas Alexander</a:t>
            </a:r>
            <a:endParaRPr/>
          </a:p>
        </p:txBody>
      </p:sp>
      <p:pic>
        <p:nvPicPr>
          <p:cNvPr id="2" name="Google Shape;157;p2">
            <a:extLst>
              <a:ext uri="{FF2B5EF4-FFF2-40B4-BE49-F238E27FC236}">
                <a16:creationId xmlns:a16="http://schemas.microsoft.com/office/drawing/2014/main" id="{3AFA585C-9C6D-4CEA-E196-6DC04FECC4F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38528" y="20768"/>
            <a:ext cx="1153472" cy="78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61;p2">
            <a:extLst>
              <a:ext uri="{FF2B5EF4-FFF2-40B4-BE49-F238E27FC236}">
                <a16:creationId xmlns:a16="http://schemas.microsoft.com/office/drawing/2014/main" id="{768D2D99-262A-AFEA-8CEC-74EDFB30797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51192" t="23101" r="27877" b="37985"/>
          <a:stretch/>
        </p:blipFill>
        <p:spPr>
          <a:xfrm>
            <a:off x="10053245" y="0"/>
            <a:ext cx="976416" cy="10211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53"/>
          <p:cNvSpPr txBox="1">
            <a:spLocks noGrp="1"/>
          </p:cNvSpPr>
          <p:nvPr>
            <p:ph type="title"/>
          </p:nvPr>
        </p:nvSpPr>
        <p:spPr>
          <a:xfrm>
            <a:off x="1895866" y="2927240"/>
            <a:ext cx="6324600" cy="121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None/>
            </a:pPr>
            <a:r>
              <a:rPr lang="en-IN" sz="2400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A worldwide initiative to improve patient outcomes suffering from</a:t>
            </a:r>
            <a:r>
              <a:rPr lang="en-IN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IN" sz="2400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myocardial infarction</a:t>
            </a:r>
            <a:br>
              <a:rPr lang="en-IN" sz="2400" dirty="0">
                <a:latin typeface="Arial"/>
                <a:ea typeface="Arial"/>
                <a:cs typeface="Arial"/>
                <a:sym typeface="Arial"/>
              </a:rPr>
            </a:br>
            <a:endParaRPr sz="2400" dirty="0"/>
          </a:p>
        </p:txBody>
      </p:sp>
      <p:sp>
        <p:nvSpPr>
          <p:cNvPr id="896" name="Google Shape;896;p53"/>
          <p:cNvSpPr txBox="1">
            <a:spLocks noGrp="1"/>
          </p:cNvSpPr>
          <p:nvPr>
            <p:ph type="body" idx="1"/>
          </p:nvPr>
        </p:nvSpPr>
        <p:spPr>
          <a:xfrm>
            <a:off x="1415632" y="2089040"/>
            <a:ext cx="70866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ctr" rtl="0">
              <a:spcBef>
                <a:spcPts val="0"/>
              </a:spcBef>
              <a:spcAft>
                <a:spcPts val="0"/>
              </a:spcAft>
              <a:buClr>
                <a:srgbClr val="660066"/>
              </a:buClr>
              <a:buSzPts val="3600"/>
              <a:buFont typeface="Arial"/>
              <a:buNone/>
            </a:pPr>
            <a:r>
              <a:rPr lang="en-IN" dirty="0">
                <a:solidFill>
                  <a:srgbClr val="660066"/>
                </a:solidFill>
              </a:rPr>
              <a:t>Stent – Save a Life! </a:t>
            </a:r>
            <a:endParaRPr dirty="0"/>
          </a:p>
        </p:txBody>
      </p:sp>
      <p:sp>
        <p:nvSpPr>
          <p:cNvPr id="897" name="Google Shape;897;p53"/>
          <p:cNvSpPr txBox="1"/>
          <p:nvPr/>
        </p:nvSpPr>
        <p:spPr>
          <a:xfrm>
            <a:off x="508416" y="4876801"/>
            <a:ext cx="144780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IN" sz="1600" b="0" i="1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Endorsed by</a:t>
            </a:r>
            <a:endParaRPr/>
          </a:p>
        </p:txBody>
      </p:sp>
      <p:pic>
        <p:nvPicPr>
          <p:cNvPr id="898" name="Google Shape;898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52888" y="5160824"/>
            <a:ext cx="1347515" cy="722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9" name="Google Shape;899;p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52800" y="5261095"/>
            <a:ext cx="1524000" cy="451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00" name="Google Shape;900;p5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45545" y="5105832"/>
            <a:ext cx="1105930" cy="1010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01" name="Google Shape;901;p5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20221" y="5350189"/>
            <a:ext cx="1105930" cy="507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02" name="Google Shape;902;p5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994899" y="4876801"/>
            <a:ext cx="875771" cy="1294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03" name="Google Shape;903;p5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664915" y="112605"/>
            <a:ext cx="1817652" cy="12329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p56"/>
          <p:cNvSpPr txBox="1">
            <a:spLocks noGrp="1"/>
          </p:cNvSpPr>
          <p:nvPr>
            <p:ph type="title"/>
          </p:nvPr>
        </p:nvSpPr>
        <p:spPr>
          <a:xfrm>
            <a:off x="2829786" y="138910"/>
            <a:ext cx="9206271" cy="986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dirty="0">
                <a:solidFill>
                  <a:srgbClr val="741474"/>
                </a:solidFill>
                <a:latin typeface="+mj-lt"/>
                <a:ea typeface="Comic Sans MS"/>
                <a:cs typeface="Calibri" panose="020F0502020204030204" pitchFamily="34" charset="0"/>
                <a:sym typeface="Comic Sans MS"/>
              </a:rPr>
              <a:t>Choosing a country for the pilot project</a:t>
            </a:r>
            <a:endParaRPr sz="4000" dirty="0">
              <a:solidFill>
                <a:srgbClr val="741474"/>
              </a:solidFill>
              <a:latin typeface="+mj-lt"/>
              <a:ea typeface="Comic Sans MS"/>
              <a:cs typeface="Calibri" panose="020F0502020204030204" pitchFamily="34" charset="0"/>
              <a:sym typeface="Comic Sans MS"/>
            </a:endParaRPr>
          </a:p>
        </p:txBody>
      </p:sp>
      <p:sp>
        <p:nvSpPr>
          <p:cNvPr id="946" name="Google Shape;946;p56"/>
          <p:cNvSpPr txBox="1">
            <a:spLocks noGrp="1"/>
          </p:cNvSpPr>
          <p:nvPr>
            <p:ph type="body" idx="1"/>
          </p:nvPr>
        </p:nvSpPr>
        <p:spPr>
          <a:xfrm>
            <a:off x="724384" y="1445142"/>
            <a:ext cx="8316375" cy="4648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400"/>
              <a:buFont typeface="Noto Sans Symbols"/>
              <a:buChar char="▪"/>
            </a:pPr>
            <a:r>
              <a:rPr lang="en-IN" dirty="0">
                <a:latin typeface="+mj-lt"/>
                <a:ea typeface="Comic Sans MS"/>
                <a:cs typeface="Calibri" panose="020F0502020204030204" pitchFamily="34" charset="0"/>
                <a:sym typeface="Comic Sans MS"/>
              </a:rPr>
              <a:t>Strong local leadership and broad acceptability across the country</a:t>
            </a:r>
            <a:endParaRPr dirty="0">
              <a:latin typeface="+mj-lt"/>
              <a:cs typeface="Calibri" panose="020F0502020204030204" pitchFamily="34" charset="0"/>
            </a:endParaRPr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SzPts val="2400"/>
              <a:buFont typeface="Noto Sans Symbols"/>
              <a:buChar char="▪"/>
            </a:pPr>
            <a:r>
              <a:rPr lang="en-IN" dirty="0">
                <a:latin typeface="+mj-lt"/>
                <a:ea typeface="Comic Sans MS"/>
                <a:cs typeface="Calibri" panose="020F0502020204030204" pitchFamily="34" charset="0"/>
                <a:sym typeface="Comic Sans MS"/>
              </a:rPr>
              <a:t>Strong ties with local government and ambulance services</a:t>
            </a:r>
            <a:endParaRPr dirty="0">
              <a:latin typeface="+mj-lt"/>
              <a:cs typeface="Calibri" panose="020F0502020204030204" pitchFamily="34" charset="0"/>
            </a:endParaRPr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SzPts val="2400"/>
              <a:buFont typeface="Noto Sans Symbols"/>
              <a:buChar char="▪"/>
            </a:pPr>
            <a:r>
              <a:rPr lang="en-IN" dirty="0">
                <a:latin typeface="+mj-lt"/>
                <a:ea typeface="Comic Sans MS"/>
                <a:cs typeface="Calibri" panose="020F0502020204030204" pitchFamily="34" charset="0"/>
                <a:sym typeface="Comic Sans MS"/>
              </a:rPr>
              <a:t>Reperfusion therapy and ambulance service funded by governments/insurance</a:t>
            </a:r>
            <a:endParaRPr dirty="0">
              <a:latin typeface="+mj-lt"/>
              <a:cs typeface="Calibri" panose="020F0502020204030204" pitchFamily="34" charset="0"/>
            </a:endParaRPr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SzPts val="2400"/>
              <a:buFont typeface="Noto Sans Symbols"/>
              <a:buChar char="▪"/>
            </a:pPr>
            <a:r>
              <a:rPr lang="en-IN" dirty="0">
                <a:latin typeface="+mj-lt"/>
                <a:ea typeface="Comic Sans MS"/>
                <a:cs typeface="Calibri" panose="020F0502020204030204" pitchFamily="34" charset="0"/>
                <a:sym typeface="Comic Sans MS"/>
              </a:rPr>
              <a:t>Funding of local project personnel to be taken care by host SSL</a:t>
            </a:r>
            <a:endParaRPr dirty="0">
              <a:latin typeface="+mj-lt"/>
              <a:cs typeface="Calibri" panose="020F0502020204030204" pitchFamily="34" charset="0"/>
            </a:endParaRPr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SzPts val="2400"/>
              <a:buFont typeface="Noto Sans Symbols"/>
              <a:buChar char="▪"/>
            </a:pPr>
            <a:r>
              <a:rPr lang="en-IN" dirty="0">
                <a:latin typeface="+mj-lt"/>
                <a:ea typeface="Comic Sans MS"/>
                <a:cs typeface="Calibri" panose="020F0502020204030204" pitchFamily="34" charset="0"/>
                <a:sym typeface="Comic Sans MS"/>
              </a:rPr>
              <a:t>Availability of funding to run </a:t>
            </a:r>
            <a:r>
              <a:rPr lang="en-IN">
                <a:latin typeface="+mj-lt"/>
                <a:ea typeface="Comic Sans MS"/>
                <a:cs typeface="Calibri" panose="020F0502020204030204" pitchFamily="34" charset="0"/>
                <a:sym typeface="Comic Sans MS"/>
              </a:rPr>
              <a:t>the program</a:t>
            </a:r>
            <a:endParaRPr dirty="0">
              <a:latin typeface="+mj-lt"/>
              <a:cs typeface="Calibri" panose="020F0502020204030204" pitchFamily="34" charset="0"/>
            </a:endParaRPr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SzPts val="2400"/>
              <a:buFont typeface="Noto Sans Symbols"/>
              <a:buChar char="▪"/>
            </a:pPr>
            <a:r>
              <a:rPr lang="en-IN" dirty="0">
                <a:latin typeface="+mj-lt"/>
                <a:ea typeface="Comic Sans MS"/>
                <a:cs typeface="Calibri" panose="020F0502020204030204" pitchFamily="34" charset="0"/>
                <a:sym typeface="Comic Sans MS"/>
              </a:rPr>
              <a:t>Preferable to have a tripartite agreement – Global SSL, Local SSL and Government</a:t>
            </a:r>
            <a:endParaRPr dirty="0">
              <a:latin typeface="+mj-lt"/>
              <a:cs typeface="Calibri" panose="020F0502020204030204" pitchFamily="34" charset="0"/>
            </a:endParaRPr>
          </a:p>
          <a:p>
            <a:pPr marL="457200" lvl="0" indent="-317500" algn="l" rtl="0">
              <a:spcBef>
                <a:spcPts val="440"/>
              </a:spcBef>
              <a:spcAft>
                <a:spcPts val="0"/>
              </a:spcAft>
              <a:buSzPts val="2200"/>
              <a:buFont typeface="Arial"/>
              <a:buNone/>
            </a:pPr>
            <a:endParaRPr sz="2200" b="1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947" name="Google Shape;947;p56"/>
          <p:cNvSpPr txBox="1"/>
          <p:nvPr/>
        </p:nvSpPr>
        <p:spPr>
          <a:xfrm>
            <a:off x="9165265" y="2274837"/>
            <a:ext cx="2870792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n-IN" sz="2400" b="1" dirty="0">
                <a:solidFill>
                  <a:schemeClr val="dk1"/>
                </a:solidFill>
                <a:latin typeface="+mj-lt"/>
                <a:ea typeface="Comic Sans MS"/>
                <a:cs typeface="Calibri" panose="020F0502020204030204" pitchFamily="34" charset="0"/>
                <a:sym typeface="Comic Sans MS"/>
              </a:rPr>
              <a:t>South Africa</a:t>
            </a:r>
            <a:endParaRPr dirty="0">
              <a:latin typeface="+mj-lt"/>
              <a:cs typeface="Calibri" panose="020F0502020204030204" pitchFamily="34" charset="0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n-IN" sz="2400" b="1" dirty="0">
                <a:solidFill>
                  <a:schemeClr val="dk1"/>
                </a:solidFill>
                <a:latin typeface="+mj-lt"/>
                <a:ea typeface="Comic Sans MS"/>
                <a:cs typeface="Calibri" panose="020F0502020204030204" pitchFamily="34" charset="0"/>
                <a:sym typeface="Comic Sans MS"/>
              </a:rPr>
              <a:t>Sudan</a:t>
            </a:r>
            <a:endParaRPr dirty="0">
              <a:latin typeface="+mj-lt"/>
              <a:cs typeface="Calibri" panose="020F0502020204030204" pitchFamily="34" charset="0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n-IN" sz="2400" b="1" dirty="0">
                <a:solidFill>
                  <a:schemeClr val="dk1"/>
                </a:solidFill>
                <a:latin typeface="+mj-lt"/>
                <a:ea typeface="Comic Sans MS"/>
                <a:cs typeface="Calibri" panose="020F0502020204030204" pitchFamily="34" charset="0"/>
                <a:sym typeface="Comic Sans MS"/>
              </a:rPr>
              <a:t>Egypt</a:t>
            </a:r>
            <a:endParaRPr dirty="0">
              <a:latin typeface="+mj-lt"/>
              <a:cs typeface="Calibri" panose="020F0502020204030204" pitchFamily="34" charset="0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n-IN" sz="2400" b="1" dirty="0">
                <a:solidFill>
                  <a:schemeClr val="dk1"/>
                </a:solidFill>
                <a:latin typeface="+mj-lt"/>
                <a:ea typeface="Comic Sans MS"/>
                <a:cs typeface="Calibri" panose="020F0502020204030204" pitchFamily="34" charset="0"/>
                <a:sym typeface="Comic Sans MS"/>
              </a:rPr>
              <a:t>Peru</a:t>
            </a:r>
            <a:endParaRPr dirty="0">
              <a:latin typeface="+mj-lt"/>
              <a:cs typeface="Calibri" panose="020F0502020204030204" pitchFamily="34" charset="0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n-IN" sz="2400" b="1" dirty="0">
                <a:solidFill>
                  <a:schemeClr val="dk1"/>
                </a:solidFill>
                <a:latin typeface="+mj-lt"/>
                <a:ea typeface="Comic Sans MS"/>
                <a:cs typeface="Calibri" panose="020F0502020204030204" pitchFamily="34" charset="0"/>
                <a:sym typeface="Comic Sans MS"/>
              </a:rPr>
              <a:t>Azerbaijan</a:t>
            </a:r>
            <a:endParaRPr sz="2400" dirty="0">
              <a:solidFill>
                <a:schemeClr val="dk1"/>
              </a:solidFill>
              <a:latin typeface="+mj-lt"/>
              <a:ea typeface="Comic Sans MS"/>
              <a:cs typeface="Calibri" panose="020F0502020204030204" pitchFamily="34" charset="0"/>
              <a:sym typeface="Comic Sans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" name="Google Shape;952;p57"/>
          <p:cNvPicPr preferRelativeResize="0"/>
          <p:nvPr/>
        </p:nvPicPr>
        <p:blipFill rotWithShape="1">
          <a:blip r:embed="rId3">
            <a:alphaModFix/>
          </a:blip>
          <a:srcRect l="23599" t="27566" r="21199" b="25546"/>
          <a:stretch/>
        </p:blipFill>
        <p:spPr>
          <a:xfrm>
            <a:off x="143435" y="2517488"/>
            <a:ext cx="5749786" cy="2930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53" name="Google Shape;953;p57" descr="Graphical user interface, text, applicati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16685" t="22973" r="19906" b="12421"/>
          <a:stretch/>
        </p:blipFill>
        <p:spPr>
          <a:xfrm>
            <a:off x="7010400" y="2811778"/>
            <a:ext cx="4848677" cy="277892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54" name="Google Shape;954;p57"/>
          <p:cNvGrpSpPr/>
          <p:nvPr/>
        </p:nvGrpSpPr>
        <p:grpSpPr>
          <a:xfrm>
            <a:off x="2895600" y="309604"/>
            <a:ext cx="5825490" cy="2765066"/>
            <a:chOff x="673956" y="1308533"/>
            <a:chExt cx="7796087" cy="3922806"/>
          </a:xfrm>
        </p:grpSpPr>
        <p:pic>
          <p:nvPicPr>
            <p:cNvPr id="955" name="Google Shape;955;p5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73956" y="1308533"/>
              <a:ext cx="7796087" cy="34072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6" name="Google Shape;956;p5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38200" y="4780765"/>
              <a:ext cx="2590800" cy="45057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57" name="Google Shape;957;p57"/>
          <p:cNvPicPr preferRelativeResize="0"/>
          <p:nvPr/>
        </p:nvPicPr>
        <p:blipFill rotWithShape="1">
          <a:blip r:embed="rId7">
            <a:alphaModFix/>
          </a:blip>
          <a:srcRect l="72500" t="46667" r="10000" b="42222"/>
          <a:stretch/>
        </p:blipFill>
        <p:spPr>
          <a:xfrm>
            <a:off x="9578135" y="2155538"/>
            <a:ext cx="2133600" cy="76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p58"/>
          <p:cNvSpPr txBox="1"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Poppins"/>
              <a:buNone/>
            </a:pPr>
            <a:r>
              <a:rPr lang="en-IN" dirty="0">
                <a:latin typeface="+mj-lt"/>
              </a:rPr>
              <a:t>STEMI Care India</a:t>
            </a:r>
            <a:endParaRPr dirty="0">
              <a:latin typeface="+mj-lt"/>
            </a:endParaRPr>
          </a:p>
        </p:txBody>
      </p:sp>
      <p:sp>
        <p:nvSpPr>
          <p:cNvPr id="963" name="Google Shape;963;p58"/>
          <p:cNvSpPr txBox="1">
            <a:spLocks noGrp="1"/>
          </p:cNvSpPr>
          <p:nvPr>
            <p:ph type="body" idx="2"/>
          </p:nvPr>
        </p:nvSpPr>
        <p:spPr>
          <a:xfrm>
            <a:off x="457200" y="2926080"/>
            <a:ext cx="3200400" cy="3379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en-IN" dirty="0">
                <a:latin typeface="+mj-lt"/>
              </a:rPr>
              <a:t>Deliverables</a:t>
            </a:r>
            <a:endParaRPr dirty="0">
              <a:latin typeface="+mj-lt"/>
            </a:endParaRPr>
          </a:p>
        </p:txBody>
      </p:sp>
      <p:grpSp>
        <p:nvGrpSpPr>
          <p:cNvPr id="964" name="Google Shape;964;p58"/>
          <p:cNvGrpSpPr/>
          <p:nvPr/>
        </p:nvGrpSpPr>
        <p:grpSpPr>
          <a:xfrm>
            <a:off x="4544567" y="279072"/>
            <a:ext cx="6233023" cy="6382148"/>
            <a:chOff x="0" y="132769"/>
            <a:chExt cx="6233023" cy="6382148"/>
          </a:xfrm>
        </p:grpSpPr>
        <p:sp>
          <p:nvSpPr>
            <p:cNvPr id="965" name="Google Shape;965;p58"/>
            <p:cNvSpPr/>
            <p:nvPr/>
          </p:nvSpPr>
          <p:spPr>
            <a:xfrm>
              <a:off x="0" y="132769"/>
              <a:ext cx="6233023" cy="455715"/>
            </a:xfrm>
            <a:prstGeom prst="roundRect">
              <a:avLst>
                <a:gd name="adj" fmla="val 16667"/>
              </a:avLst>
            </a:prstGeom>
            <a:solidFill>
              <a:srgbClr val="BB582B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966" name="Google Shape;966;p58"/>
            <p:cNvSpPr txBox="1"/>
            <p:nvPr/>
          </p:nvSpPr>
          <p:spPr>
            <a:xfrm>
              <a:off x="22246" y="155015"/>
              <a:ext cx="6188531" cy="4112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2375" tIns="72375" rIns="72375" bIns="723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Poppins"/>
                <a:buNone/>
              </a:pPr>
              <a:r>
                <a:rPr lang="en-IN" sz="1900">
                  <a:solidFill>
                    <a:schemeClr val="lt1"/>
                  </a:solidFill>
                  <a:latin typeface="+mj-lt"/>
                  <a:ea typeface="Poppins"/>
                  <a:cs typeface="Poppins"/>
                  <a:sym typeface="Poppins"/>
                </a:rPr>
                <a:t>STEMI India’s Protocol</a:t>
              </a:r>
              <a:endParaRPr>
                <a:latin typeface="+mj-lt"/>
              </a:endParaRPr>
            </a:p>
          </p:txBody>
        </p:sp>
        <p:sp>
          <p:nvSpPr>
            <p:cNvPr id="967" name="Google Shape;967;p58"/>
            <p:cNvSpPr/>
            <p:nvPr/>
          </p:nvSpPr>
          <p:spPr>
            <a:xfrm>
              <a:off x="0" y="588484"/>
              <a:ext cx="6233023" cy="5211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968" name="Google Shape;968;p58"/>
            <p:cNvSpPr txBox="1"/>
            <p:nvPr/>
          </p:nvSpPr>
          <p:spPr>
            <a:xfrm>
              <a:off x="0" y="588484"/>
              <a:ext cx="6233023" cy="5211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7875" tIns="24125" rIns="135125" bIns="24125" anchor="t" anchorCtr="0">
              <a:noAutofit/>
            </a:bodyPr>
            <a:lstStyle/>
            <a:p>
              <a:pPr marL="114300" marR="0" lvl="1" indent="-1143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Poppins"/>
                <a:buChar char="•"/>
              </a:pPr>
              <a:r>
                <a:rPr lang="en-IN" sz="1500" b="0" i="0" u="none" strike="noStrike" cap="none">
                  <a:solidFill>
                    <a:schemeClr val="dk1"/>
                  </a:solidFill>
                  <a:latin typeface="+mj-lt"/>
                  <a:ea typeface="Poppins"/>
                  <a:cs typeface="Poppins"/>
                  <a:sym typeface="Poppins"/>
                </a:rPr>
                <a:t>Efficacy proven by TN Pilot Project studying 2,500 patients </a:t>
              </a:r>
              <a:endParaRPr>
                <a:latin typeface="+mj-lt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Poppins"/>
                <a:buChar char="•"/>
              </a:pPr>
              <a:r>
                <a:rPr lang="en-IN" sz="1500" b="0" i="0" u="none" strike="noStrike" cap="none">
                  <a:solidFill>
                    <a:schemeClr val="dk1"/>
                  </a:solidFill>
                  <a:latin typeface="+mj-lt"/>
                  <a:ea typeface="Poppins"/>
                  <a:cs typeface="Poppins"/>
                  <a:sym typeface="Poppins"/>
                </a:rPr>
                <a:t>Has increased patient footfall in 3 states across India</a:t>
              </a:r>
              <a:endParaRPr>
                <a:latin typeface="+mj-lt"/>
              </a:endParaRPr>
            </a:p>
          </p:txBody>
        </p:sp>
        <p:sp>
          <p:nvSpPr>
            <p:cNvPr id="969" name="Google Shape;969;p58"/>
            <p:cNvSpPr/>
            <p:nvPr/>
          </p:nvSpPr>
          <p:spPr>
            <a:xfrm>
              <a:off x="0" y="1109607"/>
              <a:ext cx="6233023" cy="455715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970" name="Google Shape;970;p58"/>
            <p:cNvSpPr txBox="1"/>
            <p:nvPr/>
          </p:nvSpPr>
          <p:spPr>
            <a:xfrm>
              <a:off x="22246" y="1131853"/>
              <a:ext cx="6188531" cy="4112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2375" tIns="72375" rIns="72375" bIns="723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Poppins"/>
                <a:buNone/>
              </a:pPr>
              <a:r>
                <a:rPr lang="en-IN" sz="1900">
                  <a:solidFill>
                    <a:schemeClr val="lt1"/>
                  </a:solidFill>
                  <a:latin typeface="+mj-lt"/>
                  <a:ea typeface="Poppins"/>
                  <a:cs typeface="Poppins"/>
                  <a:sym typeface="Poppins"/>
                </a:rPr>
                <a:t>Mapping</a:t>
              </a:r>
              <a:endParaRPr>
                <a:latin typeface="+mj-lt"/>
              </a:endParaRPr>
            </a:p>
          </p:txBody>
        </p:sp>
        <p:sp>
          <p:nvSpPr>
            <p:cNvPr id="971" name="Google Shape;971;p58"/>
            <p:cNvSpPr/>
            <p:nvPr/>
          </p:nvSpPr>
          <p:spPr>
            <a:xfrm>
              <a:off x="0" y="1565322"/>
              <a:ext cx="6233023" cy="7865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972" name="Google Shape;972;p58"/>
            <p:cNvSpPr txBox="1"/>
            <p:nvPr/>
          </p:nvSpPr>
          <p:spPr>
            <a:xfrm>
              <a:off x="0" y="1565322"/>
              <a:ext cx="6233023" cy="7865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7875" tIns="24125" rIns="135125" bIns="24125" anchor="t" anchorCtr="0">
              <a:noAutofit/>
            </a:bodyPr>
            <a:lstStyle/>
            <a:p>
              <a:pPr marL="114300" marR="0" lvl="1" indent="-1143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Poppins"/>
                <a:buChar char="•"/>
              </a:pPr>
              <a:r>
                <a:rPr lang="en-IN" sz="1500" b="0" i="0" u="none" strike="noStrike" cap="none">
                  <a:solidFill>
                    <a:schemeClr val="dk1"/>
                  </a:solidFill>
                  <a:latin typeface="+mj-lt"/>
                  <a:ea typeface="Poppins"/>
                  <a:cs typeface="Poppins"/>
                  <a:sym typeface="Poppins"/>
                </a:rPr>
                <a:t>Geographic mapping</a:t>
              </a:r>
              <a:endParaRPr>
                <a:latin typeface="+mj-lt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Poppins"/>
                <a:buChar char="•"/>
              </a:pPr>
              <a:r>
                <a:rPr lang="en-IN" sz="1500" b="0" i="0" u="none" strike="noStrike" cap="none">
                  <a:solidFill>
                    <a:schemeClr val="dk1"/>
                  </a:solidFill>
                  <a:latin typeface="+mj-lt"/>
                  <a:ea typeface="Poppins"/>
                  <a:cs typeface="Poppins"/>
                  <a:sym typeface="Poppins"/>
                </a:rPr>
                <a:t>Facilities and manpower mapping</a:t>
              </a:r>
              <a:endParaRPr>
                <a:latin typeface="+mj-lt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Poppins"/>
                <a:buChar char="•"/>
              </a:pPr>
              <a:r>
                <a:rPr lang="en-IN" sz="1500" b="0" i="0" u="none" strike="noStrike" cap="none">
                  <a:solidFill>
                    <a:schemeClr val="dk1"/>
                  </a:solidFill>
                  <a:latin typeface="+mj-lt"/>
                  <a:ea typeface="Poppins"/>
                  <a:cs typeface="Poppins"/>
                  <a:sym typeface="Poppins"/>
                </a:rPr>
                <a:t>Cluster Formation</a:t>
              </a:r>
              <a:endParaRPr>
                <a:latin typeface="+mj-lt"/>
              </a:endParaRPr>
            </a:p>
          </p:txBody>
        </p:sp>
        <p:sp>
          <p:nvSpPr>
            <p:cNvPr id="973" name="Google Shape;973;p58"/>
            <p:cNvSpPr/>
            <p:nvPr/>
          </p:nvSpPr>
          <p:spPr>
            <a:xfrm>
              <a:off x="0" y="2351922"/>
              <a:ext cx="6233023" cy="455715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58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974" name="Google Shape;974;p58"/>
            <p:cNvSpPr txBox="1"/>
            <p:nvPr/>
          </p:nvSpPr>
          <p:spPr>
            <a:xfrm>
              <a:off x="22246" y="2374168"/>
              <a:ext cx="6188531" cy="4112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2375" tIns="72375" rIns="72375" bIns="723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Poppins"/>
                <a:buNone/>
              </a:pPr>
              <a:r>
                <a:rPr lang="en-IN" sz="1900" dirty="0">
                  <a:solidFill>
                    <a:schemeClr val="lt1"/>
                  </a:solidFill>
                  <a:latin typeface="+mj-lt"/>
                  <a:ea typeface="Poppins"/>
                  <a:cs typeface="Poppins"/>
                  <a:sym typeface="Poppins"/>
                </a:rPr>
                <a:t>Training</a:t>
              </a:r>
              <a:endParaRPr dirty="0">
                <a:latin typeface="+mj-lt"/>
              </a:endParaRPr>
            </a:p>
          </p:txBody>
        </p:sp>
        <p:sp>
          <p:nvSpPr>
            <p:cNvPr id="975" name="Google Shape;975;p58"/>
            <p:cNvSpPr/>
            <p:nvPr/>
          </p:nvSpPr>
          <p:spPr>
            <a:xfrm>
              <a:off x="0" y="2807637"/>
              <a:ext cx="6233023" cy="5211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976" name="Google Shape;976;p58"/>
            <p:cNvSpPr txBox="1"/>
            <p:nvPr/>
          </p:nvSpPr>
          <p:spPr>
            <a:xfrm>
              <a:off x="0" y="2807637"/>
              <a:ext cx="6233023" cy="5211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7875" tIns="24125" rIns="135125" bIns="24125" anchor="t" anchorCtr="0">
              <a:noAutofit/>
            </a:bodyPr>
            <a:lstStyle/>
            <a:p>
              <a:pPr marL="114300" marR="0" lvl="1" indent="-1143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Poppins"/>
                <a:buChar char="•"/>
              </a:pPr>
              <a:r>
                <a:rPr lang="en-IN" sz="1500" b="0" i="0" u="none" strike="noStrike" cap="none">
                  <a:solidFill>
                    <a:schemeClr val="dk1"/>
                  </a:solidFill>
                  <a:latin typeface="+mj-lt"/>
                  <a:ea typeface="Poppins"/>
                  <a:cs typeface="Poppins"/>
                  <a:sym typeface="Poppins"/>
                </a:rPr>
                <a:t>Clinical training for spokes</a:t>
              </a:r>
              <a:endParaRPr>
                <a:latin typeface="+mj-lt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Poppins"/>
                <a:buChar char="•"/>
              </a:pPr>
              <a:r>
                <a:rPr lang="en-IN" sz="1500" b="0" i="0" u="none" strike="noStrike" cap="none">
                  <a:solidFill>
                    <a:schemeClr val="dk1"/>
                  </a:solidFill>
                  <a:latin typeface="+mj-lt"/>
                  <a:ea typeface="Poppins"/>
                  <a:cs typeface="Poppins"/>
                  <a:sym typeface="Poppins"/>
                </a:rPr>
                <a:t>Continual periodic training on protocol application</a:t>
              </a:r>
              <a:endParaRPr>
                <a:latin typeface="+mj-lt"/>
              </a:endParaRPr>
            </a:p>
          </p:txBody>
        </p:sp>
        <p:sp>
          <p:nvSpPr>
            <p:cNvPr id="977" name="Google Shape;977;p58"/>
            <p:cNvSpPr/>
            <p:nvPr/>
          </p:nvSpPr>
          <p:spPr>
            <a:xfrm>
              <a:off x="0" y="3328759"/>
              <a:ext cx="6233023" cy="455715"/>
            </a:xfrm>
            <a:prstGeom prst="roundRect">
              <a:avLst>
                <a:gd name="adj" fmla="val 16667"/>
              </a:avLst>
            </a:prstGeom>
            <a:solidFill>
              <a:schemeClr val="accent5"/>
            </a:solidFill>
            <a:ln w="158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978" name="Google Shape;978;p58"/>
            <p:cNvSpPr txBox="1"/>
            <p:nvPr/>
          </p:nvSpPr>
          <p:spPr>
            <a:xfrm>
              <a:off x="22246" y="3351005"/>
              <a:ext cx="6188531" cy="4112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2375" tIns="72375" rIns="72375" bIns="723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Poppins"/>
                <a:buNone/>
              </a:pPr>
              <a:r>
                <a:rPr lang="en-IN" sz="1900">
                  <a:solidFill>
                    <a:schemeClr val="lt1"/>
                  </a:solidFill>
                  <a:latin typeface="+mj-lt"/>
                  <a:ea typeface="Poppins"/>
                  <a:cs typeface="Poppins"/>
                  <a:sym typeface="Poppins"/>
                </a:rPr>
                <a:t>Certification</a:t>
              </a:r>
              <a:endParaRPr>
                <a:latin typeface="+mj-lt"/>
              </a:endParaRPr>
            </a:p>
          </p:txBody>
        </p:sp>
        <p:sp>
          <p:nvSpPr>
            <p:cNvPr id="979" name="Google Shape;979;p58"/>
            <p:cNvSpPr/>
            <p:nvPr/>
          </p:nvSpPr>
          <p:spPr>
            <a:xfrm>
              <a:off x="0" y="3784474"/>
              <a:ext cx="6233023" cy="3146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980" name="Google Shape;980;p58"/>
            <p:cNvSpPr txBox="1"/>
            <p:nvPr/>
          </p:nvSpPr>
          <p:spPr>
            <a:xfrm>
              <a:off x="0" y="3784474"/>
              <a:ext cx="6233023" cy="3146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7875" tIns="24125" rIns="135125" bIns="24125" anchor="t" anchorCtr="0">
              <a:noAutofit/>
            </a:bodyPr>
            <a:lstStyle/>
            <a:p>
              <a:pPr marL="114300" marR="0" lvl="1" indent="-1143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Poppins"/>
                <a:buChar char="•"/>
              </a:pPr>
              <a:r>
                <a:rPr lang="en-IN" sz="1500" b="0" i="0" u="none" strike="noStrike" cap="none">
                  <a:solidFill>
                    <a:schemeClr val="dk1"/>
                  </a:solidFill>
                  <a:latin typeface="+mj-lt"/>
                  <a:ea typeface="Poppins"/>
                  <a:cs typeface="Poppins"/>
                  <a:sym typeface="Poppins"/>
                </a:rPr>
                <a:t>Hospitals given STEMI India accreditation</a:t>
              </a:r>
              <a:endParaRPr>
                <a:latin typeface="+mj-lt"/>
              </a:endParaRPr>
            </a:p>
          </p:txBody>
        </p:sp>
        <p:sp>
          <p:nvSpPr>
            <p:cNvPr id="981" name="Google Shape;981;p58"/>
            <p:cNvSpPr/>
            <p:nvPr/>
          </p:nvSpPr>
          <p:spPr>
            <a:xfrm>
              <a:off x="0" y="4099114"/>
              <a:ext cx="6233023" cy="455715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982" name="Google Shape;982;p58"/>
            <p:cNvSpPr txBox="1"/>
            <p:nvPr/>
          </p:nvSpPr>
          <p:spPr>
            <a:xfrm>
              <a:off x="22246" y="4121360"/>
              <a:ext cx="6188531" cy="4112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2375" tIns="72375" rIns="72375" bIns="723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Poppins"/>
                <a:buNone/>
              </a:pPr>
              <a:r>
                <a:rPr lang="en-IN" sz="1900">
                  <a:solidFill>
                    <a:schemeClr val="lt1"/>
                  </a:solidFill>
                  <a:latin typeface="+mj-lt"/>
                  <a:ea typeface="Poppins"/>
                  <a:cs typeface="Poppins"/>
                  <a:sym typeface="Poppins"/>
                </a:rPr>
                <a:t>STEMI India Software</a:t>
              </a:r>
              <a:endParaRPr>
                <a:latin typeface="+mj-lt"/>
              </a:endParaRPr>
            </a:p>
          </p:txBody>
        </p:sp>
        <p:sp>
          <p:nvSpPr>
            <p:cNvPr id="983" name="Google Shape;983;p58"/>
            <p:cNvSpPr/>
            <p:nvPr/>
          </p:nvSpPr>
          <p:spPr>
            <a:xfrm>
              <a:off x="0" y="4554829"/>
              <a:ext cx="6233023" cy="5211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984" name="Google Shape;984;p58"/>
            <p:cNvSpPr txBox="1"/>
            <p:nvPr/>
          </p:nvSpPr>
          <p:spPr>
            <a:xfrm>
              <a:off x="0" y="4554829"/>
              <a:ext cx="6233023" cy="5211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7875" tIns="24125" rIns="135125" bIns="24125" anchor="t" anchorCtr="0">
              <a:noAutofit/>
            </a:bodyPr>
            <a:lstStyle/>
            <a:p>
              <a:pPr marL="114300" marR="0" lvl="1" indent="-1143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Poppins"/>
                <a:buChar char="•"/>
              </a:pPr>
              <a:r>
                <a:rPr lang="en-IN" sz="1500" b="0" i="0" u="none" strike="noStrike" cap="none" dirty="0">
                  <a:solidFill>
                    <a:schemeClr val="dk1"/>
                  </a:solidFill>
                  <a:latin typeface="+mj-lt"/>
                  <a:ea typeface="Poppins"/>
                  <a:cs typeface="Poppins"/>
                  <a:sym typeface="Poppins"/>
                </a:rPr>
                <a:t>Comprehensive data collection</a:t>
              </a:r>
              <a:endParaRPr dirty="0">
                <a:latin typeface="+mj-lt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Poppins"/>
                <a:buChar char="•"/>
              </a:pPr>
              <a:r>
                <a:rPr lang="en-IN" sz="1500" b="0" i="0" u="none" strike="noStrike" cap="none" dirty="0">
                  <a:solidFill>
                    <a:schemeClr val="dk1"/>
                  </a:solidFill>
                  <a:latin typeface="+mj-lt"/>
                  <a:ea typeface="Poppins"/>
                  <a:cs typeface="Poppins"/>
                  <a:sym typeface="Poppins"/>
                </a:rPr>
                <a:t>Real-time dashboard and analytics</a:t>
              </a:r>
              <a:endParaRPr dirty="0">
                <a:latin typeface="+mj-lt"/>
              </a:endParaRPr>
            </a:p>
          </p:txBody>
        </p:sp>
        <p:sp>
          <p:nvSpPr>
            <p:cNvPr id="985" name="Google Shape;985;p58"/>
            <p:cNvSpPr/>
            <p:nvPr/>
          </p:nvSpPr>
          <p:spPr>
            <a:xfrm>
              <a:off x="0" y="5075952"/>
              <a:ext cx="6233023" cy="455715"/>
            </a:xfrm>
            <a:prstGeom prst="roundRect">
              <a:avLst>
                <a:gd name="adj" fmla="val 16667"/>
              </a:avLst>
            </a:prstGeom>
            <a:solidFill>
              <a:srgbClr val="BB582B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986" name="Google Shape;986;p58"/>
            <p:cNvSpPr txBox="1"/>
            <p:nvPr/>
          </p:nvSpPr>
          <p:spPr>
            <a:xfrm>
              <a:off x="22246" y="5098198"/>
              <a:ext cx="6188531" cy="4112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2375" tIns="72375" rIns="72375" bIns="723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Poppins"/>
                <a:buNone/>
              </a:pPr>
              <a:r>
                <a:rPr lang="en-IN" sz="1900">
                  <a:solidFill>
                    <a:schemeClr val="lt1"/>
                  </a:solidFill>
                  <a:latin typeface="+mj-lt"/>
                  <a:ea typeface="Poppins"/>
                  <a:cs typeface="Poppins"/>
                  <a:sym typeface="Poppins"/>
                </a:rPr>
                <a:t>Project Operations</a:t>
              </a:r>
              <a:endParaRPr>
                <a:latin typeface="+mj-lt"/>
              </a:endParaRPr>
            </a:p>
          </p:txBody>
        </p:sp>
        <p:sp>
          <p:nvSpPr>
            <p:cNvPr id="987" name="Google Shape;987;p58"/>
            <p:cNvSpPr/>
            <p:nvPr/>
          </p:nvSpPr>
          <p:spPr>
            <a:xfrm>
              <a:off x="0" y="5531667"/>
              <a:ext cx="6233023" cy="9832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988" name="Google Shape;988;p58"/>
            <p:cNvSpPr txBox="1"/>
            <p:nvPr/>
          </p:nvSpPr>
          <p:spPr>
            <a:xfrm>
              <a:off x="0" y="5531667"/>
              <a:ext cx="6233023" cy="9832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7875" tIns="24125" rIns="135125" bIns="24125" anchor="t" anchorCtr="0">
              <a:noAutofit/>
            </a:bodyPr>
            <a:lstStyle/>
            <a:p>
              <a:pPr marL="114300" marR="0" lvl="1" indent="-1143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Poppins"/>
                <a:buChar char="•"/>
              </a:pPr>
              <a:r>
                <a:rPr lang="en-IN" sz="1500" b="0" i="0" u="none" strike="noStrike" cap="none">
                  <a:solidFill>
                    <a:schemeClr val="dk1"/>
                  </a:solidFill>
                  <a:latin typeface="+mj-lt"/>
                  <a:ea typeface="Poppins"/>
                  <a:cs typeface="Poppins"/>
                  <a:sym typeface="Poppins"/>
                </a:rPr>
                <a:t>Full-time field staff for spoke engagement and training </a:t>
              </a:r>
              <a:endParaRPr>
                <a:latin typeface="+mj-lt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Poppins"/>
                <a:buChar char="•"/>
              </a:pPr>
              <a:r>
                <a:rPr lang="en-IN" sz="1500" b="0" i="0" u="none" strike="noStrike" cap="none">
                  <a:solidFill>
                    <a:schemeClr val="dk1"/>
                  </a:solidFill>
                  <a:latin typeface="+mj-lt"/>
                  <a:ea typeface="Poppins"/>
                  <a:cs typeface="Poppins"/>
                  <a:sym typeface="Poppins"/>
                </a:rPr>
                <a:t>Licenses to use proprietary software in all participating hospitals and secure data storage on the cloud</a:t>
              </a:r>
              <a:endParaRPr>
                <a:latin typeface="+mj-lt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Poppins"/>
                <a:buChar char="•"/>
              </a:pPr>
              <a:r>
                <a:rPr lang="en-IN" sz="1500" b="0" i="0" u="none" strike="noStrike" cap="none">
                  <a:solidFill>
                    <a:schemeClr val="dk1"/>
                  </a:solidFill>
                  <a:latin typeface="+mj-lt"/>
                  <a:ea typeface="Poppins"/>
                  <a:cs typeface="Poppins"/>
                  <a:sym typeface="Poppins"/>
                </a:rPr>
                <a:t>Periodic reports on patient flow</a:t>
              </a:r>
              <a:endParaRPr>
                <a:latin typeface="+mj-lt"/>
              </a:endParaRPr>
            </a:p>
          </p:txBody>
        </p:sp>
      </p:grpSp>
      <p:pic>
        <p:nvPicPr>
          <p:cNvPr id="989" name="Google Shape;989;p58"/>
          <p:cNvPicPr preferRelativeResize="0"/>
          <p:nvPr/>
        </p:nvPicPr>
        <p:blipFill rotWithShape="1">
          <a:blip r:embed="rId3">
            <a:alphaModFix/>
          </a:blip>
          <a:srcRect l="51192" t="23101" r="27877" b="37985"/>
          <a:stretch/>
        </p:blipFill>
        <p:spPr>
          <a:xfrm>
            <a:off x="11224195" y="869915"/>
            <a:ext cx="880724" cy="921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0" name="Google Shape;990;p5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30269" y="21268"/>
            <a:ext cx="1251098" cy="8486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p59"/>
          <p:cNvSpPr txBox="1"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Poppins"/>
              <a:buNone/>
            </a:pPr>
            <a:r>
              <a:rPr lang="en-IN" sz="4000" dirty="0">
                <a:latin typeface="+mj-lt"/>
              </a:rPr>
              <a:t>Thank you</a:t>
            </a:r>
            <a:endParaRPr sz="4000" dirty="0">
              <a:latin typeface="+mj-lt"/>
            </a:endParaRPr>
          </a:p>
        </p:txBody>
      </p:sp>
      <p:pic>
        <p:nvPicPr>
          <p:cNvPr id="2" name="Google Shape;157;p2">
            <a:extLst>
              <a:ext uri="{FF2B5EF4-FFF2-40B4-BE49-F238E27FC236}">
                <a16:creationId xmlns:a16="http://schemas.microsoft.com/office/drawing/2014/main" id="{EF6D7B3D-BC89-047D-6BDF-AD2C3B6545F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38528" y="20768"/>
            <a:ext cx="1153472" cy="78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61;p2">
            <a:extLst>
              <a:ext uri="{FF2B5EF4-FFF2-40B4-BE49-F238E27FC236}">
                <a16:creationId xmlns:a16="http://schemas.microsoft.com/office/drawing/2014/main" id="{81D33765-D086-72E0-9433-96692630A96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51192" t="23101" r="27877" b="37985"/>
          <a:stretch/>
        </p:blipFill>
        <p:spPr>
          <a:xfrm>
            <a:off x="10053245" y="0"/>
            <a:ext cx="976416" cy="10211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34510" y="1198451"/>
            <a:ext cx="6026781" cy="5337582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6"/>
          <p:cNvSpPr txBox="1"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Poppins"/>
              <a:buNone/>
            </a:pPr>
            <a:r>
              <a:rPr lang="en-IN" dirty="0">
                <a:latin typeface="+mj-lt"/>
              </a:rPr>
              <a:t>The STEMI India Model</a:t>
            </a:r>
            <a:endParaRPr dirty="0">
              <a:latin typeface="+mj-lt"/>
            </a:endParaRPr>
          </a:p>
        </p:txBody>
      </p:sp>
      <p:sp>
        <p:nvSpPr>
          <p:cNvPr id="219" name="Google Shape;219;p6"/>
          <p:cNvSpPr txBox="1">
            <a:spLocks noGrp="1"/>
          </p:cNvSpPr>
          <p:nvPr>
            <p:ph type="body" idx="2"/>
          </p:nvPr>
        </p:nvSpPr>
        <p:spPr>
          <a:xfrm>
            <a:off x="457200" y="2926080"/>
            <a:ext cx="3200400" cy="3379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285750" lvl="0" indent="-18002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ourier New"/>
              <a:buNone/>
            </a:pPr>
            <a:endParaRPr sz="1800" dirty="0"/>
          </a:p>
          <a:p>
            <a:pPr marL="285750" lvl="0" indent="-28575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-IN" sz="1800" dirty="0"/>
              <a:t>Cluster created</a:t>
            </a:r>
            <a:endParaRPr dirty="0"/>
          </a:p>
          <a:p>
            <a:pPr marL="742950" lvl="1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Noto Sans Symbols"/>
              <a:buChar char="▪"/>
            </a:pPr>
            <a:r>
              <a:rPr lang="en-IN" sz="1600" dirty="0">
                <a:solidFill>
                  <a:schemeClr val="lt1"/>
                </a:solidFill>
              </a:rPr>
              <a:t>Hub-and-spoke model</a:t>
            </a:r>
            <a:endParaRPr dirty="0"/>
          </a:p>
          <a:p>
            <a:pPr marL="285750" lvl="0" indent="-180022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ourier New"/>
              <a:buNone/>
            </a:pPr>
            <a:endParaRPr sz="1800" dirty="0"/>
          </a:p>
          <a:p>
            <a:pPr marL="285750" lvl="0" indent="-28575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-IN" sz="1800" dirty="0"/>
              <a:t>Linkages built on</a:t>
            </a:r>
            <a:endParaRPr dirty="0"/>
          </a:p>
          <a:p>
            <a:pPr marL="742950" lvl="1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Noto Sans Symbols"/>
              <a:buChar char="▪"/>
            </a:pPr>
            <a:r>
              <a:rPr lang="en-IN" sz="1600" dirty="0">
                <a:solidFill>
                  <a:schemeClr val="lt1"/>
                </a:solidFill>
              </a:rPr>
              <a:t>Electronic Data Communication</a:t>
            </a:r>
            <a:endParaRPr dirty="0"/>
          </a:p>
          <a:p>
            <a:pPr marL="742950" lvl="1" indent="-2857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Noto Sans Symbols"/>
              <a:buChar char="▪"/>
            </a:pPr>
            <a:r>
              <a:rPr lang="en-IN" sz="1600" dirty="0">
                <a:solidFill>
                  <a:schemeClr val="lt1"/>
                </a:solidFill>
              </a:rPr>
              <a:t>Management Protocols</a:t>
            </a:r>
            <a:endParaRPr dirty="0"/>
          </a:p>
          <a:p>
            <a:pPr marL="742950" lvl="1" indent="-2857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Noto Sans Symbols"/>
              <a:buChar char="▪"/>
            </a:pPr>
            <a:r>
              <a:rPr lang="en-IN" sz="1600" dirty="0">
                <a:solidFill>
                  <a:schemeClr val="lt1"/>
                </a:solidFill>
              </a:rPr>
              <a:t>Insurance reimbursement</a:t>
            </a:r>
            <a:endParaRPr dirty="0"/>
          </a:p>
          <a:p>
            <a:pPr marL="742950" lvl="1" indent="-2857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Noto Sans Symbols"/>
              <a:buChar char="▪"/>
            </a:pPr>
            <a:r>
              <a:rPr lang="en-IN" sz="1600" dirty="0">
                <a:solidFill>
                  <a:schemeClr val="lt1"/>
                </a:solidFill>
              </a:rPr>
              <a:t>Dedicated EMS Network</a:t>
            </a:r>
            <a:endParaRPr dirty="0"/>
          </a:p>
          <a:p>
            <a:pPr marL="742950" lvl="1" indent="-21526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ourier New"/>
              <a:buNone/>
            </a:pPr>
            <a:endParaRPr dirty="0"/>
          </a:p>
        </p:txBody>
      </p:sp>
      <p:grpSp>
        <p:nvGrpSpPr>
          <p:cNvPr id="220" name="Google Shape;220;p6"/>
          <p:cNvGrpSpPr/>
          <p:nvPr/>
        </p:nvGrpSpPr>
        <p:grpSpPr>
          <a:xfrm>
            <a:off x="4297090" y="186116"/>
            <a:ext cx="2959116" cy="518950"/>
            <a:chOff x="502920" y="82492"/>
            <a:chExt cx="7040880" cy="708480"/>
          </a:xfrm>
        </p:grpSpPr>
        <p:sp>
          <p:nvSpPr>
            <p:cNvPr id="221" name="Google Shape;221;p6"/>
            <p:cNvSpPr/>
            <p:nvPr/>
          </p:nvSpPr>
          <p:spPr>
            <a:xfrm>
              <a:off x="502920" y="82492"/>
              <a:ext cx="7040880" cy="708480"/>
            </a:xfrm>
            <a:prstGeom prst="roundRect">
              <a:avLst>
                <a:gd name="adj" fmla="val 16667"/>
              </a:avLst>
            </a:prstGeom>
            <a:solidFill>
              <a:srgbClr val="BB582B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2" name="Google Shape;222;p6"/>
            <p:cNvSpPr/>
            <p:nvPr/>
          </p:nvSpPr>
          <p:spPr>
            <a:xfrm>
              <a:off x="537505" y="117077"/>
              <a:ext cx="6971709" cy="6393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6125" tIns="0" rIns="2661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N" sz="1600" dirty="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The STEMI India Model</a:t>
              </a:r>
              <a:endParaRPr dirty="0">
                <a:latin typeface="+mj-lt"/>
              </a:endParaRPr>
            </a:p>
          </p:txBody>
        </p:sp>
      </p:grpSp>
      <p:pic>
        <p:nvPicPr>
          <p:cNvPr id="2" name="Google Shape;157;p2">
            <a:extLst>
              <a:ext uri="{FF2B5EF4-FFF2-40B4-BE49-F238E27FC236}">
                <a16:creationId xmlns:a16="http://schemas.microsoft.com/office/drawing/2014/main" id="{A31E0542-6704-1787-BCBC-5169C191104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43303" y="19555"/>
            <a:ext cx="1251830" cy="821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61;p2">
            <a:extLst>
              <a:ext uri="{FF2B5EF4-FFF2-40B4-BE49-F238E27FC236}">
                <a16:creationId xmlns:a16="http://schemas.microsoft.com/office/drawing/2014/main" id="{D4BEB957-2466-5179-013A-39C49133030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51192" t="23101" r="27877" b="37985"/>
          <a:stretch/>
        </p:blipFill>
        <p:spPr>
          <a:xfrm>
            <a:off x="9966887" y="9230"/>
            <a:ext cx="976416" cy="10211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7"/>
          <p:cNvSpPr txBox="1">
            <a:spLocks noGrp="1"/>
          </p:cNvSpPr>
          <p:nvPr>
            <p:ph type="title"/>
          </p:nvPr>
        </p:nvSpPr>
        <p:spPr>
          <a:xfrm>
            <a:off x="333633" y="168995"/>
            <a:ext cx="32004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"/>
              <a:buNone/>
            </a:pPr>
            <a:r>
              <a:rPr lang="en-IN" b="1" dirty="0">
                <a:solidFill>
                  <a:schemeClr val="lt1"/>
                </a:solidFill>
                <a:latin typeface="+mj-lt"/>
              </a:rPr>
              <a:t>4 Clusters</a:t>
            </a:r>
            <a:endParaRPr dirty="0">
              <a:latin typeface="+mj-lt"/>
            </a:endParaRPr>
          </a:p>
        </p:txBody>
      </p:sp>
      <p:sp>
        <p:nvSpPr>
          <p:cNvPr id="230" name="Google Shape;230;p7"/>
          <p:cNvSpPr txBox="1">
            <a:spLocks noGrp="1"/>
          </p:cNvSpPr>
          <p:nvPr>
            <p:ph type="body" idx="2"/>
          </p:nvPr>
        </p:nvSpPr>
        <p:spPr>
          <a:xfrm>
            <a:off x="308528" y="2454995"/>
            <a:ext cx="3563060" cy="3675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55000" lnSpcReduction="20000"/>
          </a:bodyPr>
          <a:lstStyle/>
          <a:p>
            <a:pPr marL="3429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-IN" sz="2600" b="1" dirty="0">
                <a:solidFill>
                  <a:srgbClr val="FFFFFF"/>
                </a:solidFill>
                <a:latin typeface="+mj-lt"/>
              </a:rPr>
              <a:t>Madras Medical Mission Hospital</a:t>
            </a:r>
            <a:endParaRPr dirty="0">
              <a:latin typeface="+mj-lt"/>
            </a:endParaRPr>
          </a:p>
          <a:p>
            <a:pPr marL="800100" lvl="1" indent="-3429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Noto Sans Symbols"/>
              <a:buChar char="▪"/>
            </a:pPr>
            <a:r>
              <a:rPr lang="en-IN" sz="2600" dirty="0">
                <a:solidFill>
                  <a:srgbClr val="FFFFFF"/>
                </a:solidFill>
                <a:latin typeface="+mj-lt"/>
              </a:rPr>
              <a:t>Metro Specialty hospital</a:t>
            </a:r>
            <a:endParaRPr dirty="0">
              <a:latin typeface="+mj-lt"/>
            </a:endParaRPr>
          </a:p>
          <a:p>
            <a:pPr marL="342900" lvl="0" indent="-342900" algn="l" rtl="0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-IN" sz="2600" b="1" dirty="0">
                <a:solidFill>
                  <a:srgbClr val="FFFFFF"/>
                </a:solidFill>
                <a:latin typeface="+mj-lt"/>
              </a:rPr>
              <a:t>Stanley Medical College Hospital</a:t>
            </a:r>
            <a:endParaRPr dirty="0">
              <a:latin typeface="+mj-lt"/>
            </a:endParaRPr>
          </a:p>
          <a:p>
            <a:pPr marL="800100" lvl="1" indent="-3429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Noto Sans Symbols"/>
              <a:buChar char="▪"/>
            </a:pPr>
            <a:r>
              <a:rPr lang="en-IN" sz="2600" dirty="0">
                <a:solidFill>
                  <a:srgbClr val="FFFFFF"/>
                </a:solidFill>
                <a:latin typeface="+mj-lt"/>
              </a:rPr>
              <a:t>Tertiary care Government hospital </a:t>
            </a:r>
            <a:endParaRPr dirty="0">
              <a:latin typeface="+mj-lt"/>
            </a:endParaRPr>
          </a:p>
          <a:p>
            <a:pPr marL="342900" lvl="0" indent="-342900" algn="l" rtl="0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-IN" sz="2600" b="1" dirty="0">
                <a:solidFill>
                  <a:srgbClr val="FFFFFF"/>
                </a:solidFill>
                <a:latin typeface="+mj-lt"/>
              </a:rPr>
              <a:t>CMC Vellore </a:t>
            </a:r>
            <a:endParaRPr dirty="0">
              <a:latin typeface="+mj-lt"/>
            </a:endParaRPr>
          </a:p>
          <a:p>
            <a:pPr marL="800100" lvl="1" indent="-3429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Noto Sans Symbols"/>
              <a:buChar char="▪"/>
            </a:pPr>
            <a:r>
              <a:rPr lang="en-IN" sz="2600" dirty="0">
                <a:solidFill>
                  <a:srgbClr val="FFFFFF"/>
                </a:solidFill>
                <a:latin typeface="+mj-lt"/>
              </a:rPr>
              <a:t>Rural tertiary care hospital </a:t>
            </a:r>
            <a:endParaRPr dirty="0">
              <a:latin typeface="+mj-lt"/>
            </a:endParaRPr>
          </a:p>
          <a:p>
            <a:pPr marL="342900" lvl="0" indent="-342900" algn="l" rtl="0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-IN" sz="2600" b="1" dirty="0" err="1">
                <a:solidFill>
                  <a:srgbClr val="FFFFFF"/>
                </a:solidFill>
                <a:latin typeface="+mj-lt"/>
              </a:rPr>
              <a:t>Kovai</a:t>
            </a:r>
            <a:r>
              <a:rPr lang="en-IN" sz="2600" b="1" dirty="0">
                <a:solidFill>
                  <a:srgbClr val="FFFFFF"/>
                </a:solidFill>
                <a:latin typeface="+mj-lt"/>
              </a:rPr>
              <a:t> Medical Centre and Hospital </a:t>
            </a:r>
            <a:endParaRPr dirty="0">
              <a:latin typeface="+mj-lt"/>
            </a:endParaRPr>
          </a:p>
          <a:p>
            <a:pPr marL="800100" lvl="1" indent="-3429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Noto Sans Symbols"/>
              <a:buChar char="▪"/>
            </a:pPr>
            <a:r>
              <a:rPr lang="en-IN" sz="2600" dirty="0">
                <a:solidFill>
                  <a:srgbClr val="FFFFFF"/>
                </a:solidFill>
                <a:latin typeface="+mj-lt"/>
              </a:rPr>
              <a:t>Urban specialty hospital</a:t>
            </a:r>
            <a:r>
              <a:rPr lang="en-IN" sz="2300" dirty="0">
                <a:solidFill>
                  <a:srgbClr val="FFFFFF"/>
                </a:solidFill>
                <a:latin typeface="+mj-lt"/>
              </a:rPr>
              <a:t> </a:t>
            </a:r>
            <a:endParaRPr dirty="0">
              <a:latin typeface="+mj-lt"/>
            </a:endParaRPr>
          </a:p>
        </p:txBody>
      </p:sp>
      <p:pic>
        <p:nvPicPr>
          <p:cNvPr id="231" name="Google Shape;231;p7" descr="http://www.d-maps.com/m/asia/india/tamil/tamil21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01990" y="3115418"/>
            <a:ext cx="2790465" cy="3594304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7"/>
          <p:cNvSpPr/>
          <p:nvPr/>
        </p:nvSpPr>
        <p:spPr>
          <a:xfrm rot="7986710">
            <a:off x="7183135" y="4581393"/>
            <a:ext cx="162747" cy="179453"/>
          </a:xfrm>
          <a:prstGeom prst="teardrop">
            <a:avLst>
              <a:gd name="adj" fmla="val 100000"/>
            </a:avLst>
          </a:prstGeom>
          <a:solidFill>
            <a:schemeClr val="accent2"/>
          </a:solidFill>
          <a:ln w="158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7"/>
          <p:cNvSpPr/>
          <p:nvPr/>
        </p:nvSpPr>
        <p:spPr>
          <a:xfrm rot="7986710">
            <a:off x="8320901" y="3444446"/>
            <a:ext cx="186538" cy="215323"/>
          </a:xfrm>
          <a:prstGeom prst="teardrop">
            <a:avLst>
              <a:gd name="adj" fmla="val 100000"/>
            </a:avLst>
          </a:prstGeom>
          <a:solidFill>
            <a:schemeClr val="accent2"/>
          </a:solidFill>
          <a:ln w="158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7"/>
          <p:cNvSpPr/>
          <p:nvPr/>
        </p:nvSpPr>
        <p:spPr>
          <a:xfrm rot="7986710">
            <a:off x="9258417" y="3213909"/>
            <a:ext cx="173066" cy="158439"/>
          </a:xfrm>
          <a:prstGeom prst="teardrop">
            <a:avLst>
              <a:gd name="adj" fmla="val 100000"/>
            </a:avLst>
          </a:prstGeom>
          <a:solidFill>
            <a:schemeClr val="accent2"/>
          </a:solidFill>
          <a:ln w="158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7"/>
          <p:cNvSpPr/>
          <p:nvPr/>
        </p:nvSpPr>
        <p:spPr>
          <a:xfrm rot="7986710">
            <a:off x="9521635" y="1787747"/>
            <a:ext cx="257394" cy="275214"/>
          </a:xfrm>
          <a:prstGeom prst="teardrop">
            <a:avLst>
              <a:gd name="adj" fmla="val 100000"/>
            </a:avLst>
          </a:prstGeom>
          <a:solidFill>
            <a:schemeClr val="accent2"/>
          </a:solidFill>
          <a:ln w="158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6" name="Google Shape;236;p7"/>
          <p:cNvPicPr preferRelativeResize="0"/>
          <p:nvPr/>
        </p:nvPicPr>
        <p:blipFill rotWithShape="1">
          <a:blip r:embed="rId4">
            <a:alphaModFix/>
          </a:blip>
          <a:srcRect l="3432" t="-864" r="9200" b="-3389"/>
          <a:stretch/>
        </p:blipFill>
        <p:spPr>
          <a:xfrm>
            <a:off x="4376437" y="438738"/>
            <a:ext cx="5884683" cy="2652282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7"/>
          <p:cNvSpPr/>
          <p:nvPr/>
        </p:nvSpPr>
        <p:spPr>
          <a:xfrm rot="7986710">
            <a:off x="9091795" y="3290796"/>
            <a:ext cx="173066" cy="158439"/>
          </a:xfrm>
          <a:prstGeom prst="teardrop">
            <a:avLst>
              <a:gd name="adj" fmla="val 100000"/>
            </a:avLst>
          </a:prstGeom>
          <a:solidFill>
            <a:schemeClr val="accent2"/>
          </a:solidFill>
          <a:ln w="158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8" name="Google Shape;238;p7"/>
          <p:cNvGrpSpPr/>
          <p:nvPr/>
        </p:nvGrpSpPr>
        <p:grpSpPr>
          <a:xfrm>
            <a:off x="4494423" y="0"/>
            <a:ext cx="3023936" cy="479013"/>
            <a:chOff x="537505" y="51602"/>
            <a:chExt cx="7051923" cy="708480"/>
          </a:xfrm>
        </p:grpSpPr>
        <p:sp>
          <p:nvSpPr>
            <p:cNvPr id="239" name="Google Shape;239;p7"/>
            <p:cNvSpPr/>
            <p:nvPr/>
          </p:nvSpPr>
          <p:spPr>
            <a:xfrm>
              <a:off x="548548" y="51602"/>
              <a:ext cx="7040880" cy="708480"/>
            </a:xfrm>
            <a:prstGeom prst="roundRect">
              <a:avLst>
                <a:gd name="adj" fmla="val 16667"/>
              </a:avLst>
            </a:prstGeom>
            <a:solidFill>
              <a:srgbClr val="BB582B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0" name="Google Shape;240;p7"/>
            <p:cNvSpPr/>
            <p:nvPr/>
          </p:nvSpPr>
          <p:spPr>
            <a:xfrm>
              <a:off x="537505" y="117078"/>
              <a:ext cx="6971711" cy="5255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6125" tIns="0" rIns="2661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N" sz="160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The TN STEMI Program</a:t>
              </a:r>
              <a:endParaRPr>
                <a:latin typeface="+mj-lt"/>
              </a:endParaRPr>
            </a:p>
          </p:txBody>
        </p:sp>
      </p:grpSp>
      <p:pic>
        <p:nvPicPr>
          <p:cNvPr id="2" name="Google Shape;157;p2">
            <a:extLst>
              <a:ext uri="{FF2B5EF4-FFF2-40B4-BE49-F238E27FC236}">
                <a16:creationId xmlns:a16="http://schemas.microsoft.com/office/drawing/2014/main" id="{1D9DE3E8-BD83-AC08-56EC-0312A970C99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26914" y="19555"/>
            <a:ext cx="1153472" cy="78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61;p2">
            <a:extLst>
              <a:ext uri="{FF2B5EF4-FFF2-40B4-BE49-F238E27FC236}">
                <a16:creationId xmlns:a16="http://schemas.microsoft.com/office/drawing/2014/main" id="{53CE52B0-88B0-3B08-0106-819975A26E2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51192" t="23101" r="27877" b="37985"/>
          <a:stretch/>
        </p:blipFill>
        <p:spPr>
          <a:xfrm>
            <a:off x="10050498" y="0"/>
            <a:ext cx="976416" cy="10211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8"/>
          <p:cNvSpPr txBox="1"/>
          <p:nvPr/>
        </p:nvSpPr>
        <p:spPr>
          <a:xfrm>
            <a:off x="3687334" y="55147"/>
            <a:ext cx="492980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STEMI INDIA Model</a:t>
            </a: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8"/>
          <p:cNvSpPr txBox="1"/>
          <p:nvPr/>
        </p:nvSpPr>
        <p:spPr>
          <a:xfrm>
            <a:off x="8708167" y="2772251"/>
            <a:ext cx="2626040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1-year follow up: 2,020 patients out of 2,420</a:t>
            </a:r>
            <a:endParaRPr/>
          </a:p>
        </p:txBody>
      </p:sp>
      <p:sp>
        <p:nvSpPr>
          <p:cNvPr id="249" name="Google Shape;249;p8"/>
          <p:cNvSpPr txBox="1"/>
          <p:nvPr/>
        </p:nvSpPr>
        <p:spPr>
          <a:xfrm>
            <a:off x="9302349" y="6021868"/>
            <a:ext cx="2523448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1-year follow up: 834 patients out of 1,053</a:t>
            </a:r>
            <a:endParaRPr/>
          </a:p>
        </p:txBody>
      </p:sp>
      <p:pic>
        <p:nvPicPr>
          <p:cNvPr id="250" name="Google Shape;250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61821" y="29223"/>
            <a:ext cx="4318732" cy="2600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70220" y="3168958"/>
            <a:ext cx="4188226" cy="2756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176" y="2373993"/>
            <a:ext cx="7269784" cy="28106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3" name="Google Shape;253;p8"/>
          <p:cNvGrpSpPr/>
          <p:nvPr/>
        </p:nvGrpSpPr>
        <p:grpSpPr>
          <a:xfrm>
            <a:off x="265176" y="151062"/>
            <a:ext cx="3091225" cy="598637"/>
            <a:chOff x="502920" y="82492"/>
            <a:chExt cx="7040880" cy="708480"/>
          </a:xfrm>
        </p:grpSpPr>
        <p:sp>
          <p:nvSpPr>
            <p:cNvPr id="254" name="Google Shape;254;p8"/>
            <p:cNvSpPr/>
            <p:nvPr/>
          </p:nvSpPr>
          <p:spPr>
            <a:xfrm>
              <a:off x="502920" y="82492"/>
              <a:ext cx="7040880" cy="708480"/>
            </a:xfrm>
            <a:prstGeom prst="roundRect">
              <a:avLst>
                <a:gd name="adj" fmla="val 16667"/>
              </a:avLst>
            </a:prstGeom>
            <a:solidFill>
              <a:srgbClr val="BB582B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537505" y="117077"/>
              <a:ext cx="6971710" cy="6393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6125" tIns="0" rIns="2661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N" sz="160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The TN STEMI Program</a:t>
              </a:r>
              <a:endParaRPr>
                <a:latin typeface="+mj-lt"/>
              </a:endParaRPr>
            </a:p>
          </p:txBody>
        </p:sp>
      </p:grpSp>
      <p:sp>
        <p:nvSpPr>
          <p:cNvPr id="256" name="Google Shape;256;p8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Poppins"/>
              <a:buNone/>
            </a:pPr>
            <a:r>
              <a:rPr lang="en-IN" dirty="0">
                <a:latin typeface="+mj-lt"/>
              </a:rPr>
              <a:t>Reduction in Mortality</a:t>
            </a:r>
            <a:endParaRPr dirty="0">
              <a:latin typeface="+mj-lt"/>
            </a:endParaRPr>
          </a:p>
        </p:txBody>
      </p:sp>
      <p:sp>
        <p:nvSpPr>
          <p:cNvPr id="257" name="Google Shape;257;p8"/>
          <p:cNvSpPr txBox="1"/>
          <p:nvPr/>
        </p:nvSpPr>
        <p:spPr>
          <a:xfrm>
            <a:off x="9888266" y="6492875"/>
            <a:ext cx="212390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Dr Thomas Alexander</a:t>
            </a:r>
            <a:endParaRPr/>
          </a:p>
        </p:txBody>
      </p:sp>
      <p:pic>
        <p:nvPicPr>
          <p:cNvPr id="4" name="Google Shape;157;p2">
            <a:extLst>
              <a:ext uri="{FF2B5EF4-FFF2-40B4-BE49-F238E27FC236}">
                <a16:creationId xmlns:a16="http://schemas.microsoft.com/office/drawing/2014/main" id="{DEAF6A22-F184-34FF-3740-FCCA1EAEA0F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08349" y="112440"/>
            <a:ext cx="1153472" cy="78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61;p2">
            <a:extLst>
              <a:ext uri="{FF2B5EF4-FFF2-40B4-BE49-F238E27FC236}">
                <a16:creationId xmlns:a16="http://schemas.microsoft.com/office/drawing/2014/main" id="{E4C3E952-744B-FAE6-2BDF-4CE3B27F3E7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51192" t="23101" r="27877" b="37985"/>
          <a:stretch/>
        </p:blipFill>
        <p:spPr>
          <a:xfrm>
            <a:off x="5723066" y="47428"/>
            <a:ext cx="976416" cy="10211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2" name="Google Shape;262;p9"/>
          <p:cNvGrpSpPr/>
          <p:nvPr/>
        </p:nvGrpSpPr>
        <p:grpSpPr>
          <a:xfrm>
            <a:off x="237296" y="152424"/>
            <a:ext cx="3313725" cy="472320"/>
            <a:chOff x="502920" y="1512412"/>
            <a:chExt cx="7040880" cy="472320"/>
          </a:xfrm>
        </p:grpSpPr>
        <p:sp>
          <p:nvSpPr>
            <p:cNvPr id="263" name="Google Shape;263;p9"/>
            <p:cNvSpPr/>
            <p:nvPr/>
          </p:nvSpPr>
          <p:spPr>
            <a:xfrm>
              <a:off x="502920" y="1512412"/>
              <a:ext cx="7040880" cy="472320"/>
            </a:xfrm>
            <a:prstGeom prst="roundRect">
              <a:avLst>
                <a:gd name="adj" fmla="val 16667"/>
              </a:avLst>
            </a:prstGeom>
            <a:solidFill>
              <a:srgbClr val="9B8355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4" name="Google Shape;264;p9"/>
            <p:cNvSpPr txBox="1"/>
            <p:nvPr/>
          </p:nvSpPr>
          <p:spPr>
            <a:xfrm>
              <a:off x="525977" y="1535469"/>
              <a:ext cx="6994766" cy="4262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6125" tIns="0" rIns="266125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N" sz="160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The TN STEMI Pilot Project</a:t>
              </a:r>
              <a:endParaRPr>
                <a:latin typeface="+mj-lt"/>
              </a:endParaRPr>
            </a:p>
          </p:txBody>
        </p:sp>
      </p:grpSp>
      <p:sp>
        <p:nvSpPr>
          <p:cNvPr id="265" name="Google Shape;265;p9"/>
          <p:cNvSpPr txBox="1"/>
          <p:nvPr/>
        </p:nvSpPr>
        <p:spPr>
          <a:xfrm>
            <a:off x="6709712" y="2291143"/>
            <a:ext cx="5027459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Calibri"/>
              <a:buNone/>
            </a:pPr>
            <a:r>
              <a:rPr lang="en-IN" sz="2400" dirty="0">
                <a:solidFill>
                  <a:srgbClr val="3F3F3F"/>
                </a:solidFill>
                <a:latin typeface="+mj-lt"/>
                <a:ea typeface="Calibri"/>
                <a:cs typeface="Calibri"/>
                <a:sym typeface="Calibri"/>
              </a:rPr>
              <a:t>2.5 </a:t>
            </a:r>
            <a:r>
              <a:rPr lang="en-IN" sz="2400" dirty="0" err="1">
                <a:solidFill>
                  <a:srgbClr val="3F3F3F"/>
                </a:solidFill>
                <a:latin typeface="+mj-lt"/>
                <a:ea typeface="Calibri"/>
                <a:cs typeface="Calibri"/>
                <a:sym typeface="Calibri"/>
              </a:rPr>
              <a:t>mn</a:t>
            </a:r>
            <a:r>
              <a:rPr lang="en-IN" sz="2400" dirty="0">
                <a:solidFill>
                  <a:srgbClr val="3F3F3F"/>
                </a:solidFill>
                <a:latin typeface="+mj-lt"/>
                <a:ea typeface="Calibri"/>
                <a:cs typeface="Calibri"/>
                <a:sym typeface="Calibri"/>
              </a:rPr>
              <a:t> people covered across 3 districts</a:t>
            </a:r>
            <a:endParaRPr dirty="0">
              <a:latin typeface="+mj-lt"/>
            </a:endParaRPr>
          </a:p>
        </p:txBody>
      </p:sp>
      <p:pic>
        <p:nvPicPr>
          <p:cNvPr id="266" name="Google Shape;266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14777" y="3092579"/>
            <a:ext cx="5217327" cy="2118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9"/>
          <p:cNvPicPr preferRelativeResize="0"/>
          <p:nvPr/>
        </p:nvPicPr>
        <p:blipFill rotWithShape="1">
          <a:blip r:embed="rId4">
            <a:alphaModFix/>
          </a:blip>
          <a:srcRect l="28825" t="11046" r="28381" b="38448"/>
          <a:stretch/>
        </p:blipFill>
        <p:spPr>
          <a:xfrm>
            <a:off x="0" y="1297381"/>
            <a:ext cx="6421870" cy="4263237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9"/>
          <p:cNvSpPr txBox="1"/>
          <p:nvPr/>
        </p:nvSpPr>
        <p:spPr>
          <a:xfrm>
            <a:off x="9888266" y="6492875"/>
            <a:ext cx="212390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Dr Thomas Alexander</a:t>
            </a:r>
            <a:endParaRPr/>
          </a:p>
        </p:txBody>
      </p:sp>
      <p:pic>
        <p:nvPicPr>
          <p:cNvPr id="2" name="Google Shape;157;p2">
            <a:extLst>
              <a:ext uri="{FF2B5EF4-FFF2-40B4-BE49-F238E27FC236}">
                <a16:creationId xmlns:a16="http://schemas.microsoft.com/office/drawing/2014/main" id="{C86EA674-2F54-4578-8B96-42CB8A0224F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64682" y="152287"/>
            <a:ext cx="1153472" cy="78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61;p2">
            <a:extLst>
              <a:ext uri="{FF2B5EF4-FFF2-40B4-BE49-F238E27FC236}">
                <a16:creationId xmlns:a16="http://schemas.microsoft.com/office/drawing/2014/main" id="{666F3AF8-9DEA-F26E-ED9D-FE3019BFDE3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51192" t="23101" r="27877" b="37985"/>
          <a:stretch/>
        </p:blipFill>
        <p:spPr>
          <a:xfrm>
            <a:off x="9879399" y="87275"/>
            <a:ext cx="976416" cy="10211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rgbClr val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2104</Words>
  <Application>Microsoft Macintosh PowerPoint</Application>
  <PresentationFormat>Widescreen</PresentationFormat>
  <Paragraphs>448</Paragraphs>
  <Slides>57</Slides>
  <Notes>57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57</vt:i4>
      </vt:variant>
    </vt:vector>
  </HeadingPairs>
  <TitlesOfParts>
    <vt:vector size="68" baseType="lpstr">
      <vt:lpstr>Calibri</vt:lpstr>
      <vt:lpstr>Noto Sans Symbols</vt:lpstr>
      <vt:lpstr>Courier New</vt:lpstr>
      <vt:lpstr>Poppins</vt:lpstr>
      <vt:lpstr>Arial</vt:lpstr>
      <vt:lpstr>Century Gothic</vt:lpstr>
      <vt:lpstr>Comic Sans MS</vt:lpstr>
      <vt:lpstr>Arial Narrow</vt:lpstr>
      <vt:lpstr>Times New Roman</vt:lpstr>
      <vt:lpstr>Office Theme</vt:lpstr>
      <vt:lpstr>Retrospect</vt:lpstr>
      <vt:lpstr>PowerPoint Presentation</vt:lpstr>
      <vt:lpstr>PowerPoint Presentation</vt:lpstr>
      <vt:lpstr>PowerPoint Presentation</vt:lpstr>
      <vt:lpstr>Agenda</vt:lpstr>
      <vt:lpstr>STEMI India Model</vt:lpstr>
      <vt:lpstr>The STEMI India Model</vt:lpstr>
      <vt:lpstr>4 Clusters</vt:lpstr>
      <vt:lpstr>Reduction in Mortality</vt:lpstr>
      <vt:lpstr>PowerPoint Presentation</vt:lpstr>
      <vt:lpstr>1,542 life-years saved</vt:lpstr>
      <vt:lpstr>The National Protocol for STEMI</vt:lpstr>
      <vt:lpstr>PowerPoint Presentation</vt:lpstr>
      <vt:lpstr> Outcomes</vt:lpstr>
      <vt:lpstr>5 Key Aspects for the success of the Program</vt:lpstr>
      <vt:lpstr>PowerPoint Presentation</vt:lpstr>
      <vt:lpstr>Agenda</vt:lpstr>
      <vt:lpstr>Estimate (Guesstimate) of STEMI in India</vt:lpstr>
      <vt:lpstr>PowerPoint Presentation</vt:lpstr>
      <vt:lpstr>PowerPoint Presentation</vt:lpstr>
      <vt:lpstr>PowerPoint Presentation</vt:lpstr>
      <vt:lpstr>Patients by age</vt:lpstr>
      <vt:lpstr>Treatments by SES</vt:lpstr>
      <vt:lpstr> Mortality by SES </vt:lpstr>
      <vt:lpstr>Agenda</vt:lpstr>
      <vt:lpstr>Better treatment strategies</vt:lpstr>
      <vt:lpstr>In-hospital MACE based on Type of Intervention</vt:lpstr>
      <vt:lpstr>Tamil Nadu – shift from standalone thrombolysis to primary PCI and the pharmaco-invasive method</vt:lpstr>
      <vt:lpstr>Gujarat – shift from standalone thrombolysis to the pharmaco-invasive method</vt:lpstr>
      <vt:lpstr>Punjab - no treatment decreased;  1.7X increase (23% to 40%) in superior strategies</vt:lpstr>
      <vt:lpstr>Outcomes</vt:lpstr>
      <vt:lpstr>Tamil Nadu – 1-year outcomes improved significantly</vt:lpstr>
      <vt:lpstr>Punjab – both in-hospital and 1-year outcomes improved </vt:lpstr>
      <vt:lpstr>Why the STEMI India Model works</vt:lpstr>
      <vt:lpstr>Agenda</vt:lpstr>
      <vt:lpstr>Model -1</vt:lpstr>
      <vt:lpstr>The Tele-ECG Thrombolysis-only Model</vt:lpstr>
      <vt:lpstr>The Thrombolysis-only STEMI India Model</vt:lpstr>
      <vt:lpstr>The Tele-CCU Thrombolysis-only STEMI India Model</vt:lpstr>
      <vt:lpstr>Model -2</vt:lpstr>
      <vt:lpstr>The Standard STEMI India Model</vt:lpstr>
      <vt:lpstr>Model -3 </vt:lpstr>
      <vt:lpstr>Model 3 The Primary PCI STEMI India Model</vt:lpstr>
      <vt:lpstr>Agenda</vt:lpstr>
      <vt:lpstr>Components of a STEMI programme</vt:lpstr>
      <vt:lpstr>PowerPoint Presentation</vt:lpstr>
      <vt:lpstr>PowerPoint Presentation</vt:lpstr>
      <vt:lpstr>Digital Tools</vt:lpstr>
      <vt:lpstr>PowerPoint Presentation</vt:lpstr>
      <vt:lpstr>PowerPoint Presentation</vt:lpstr>
      <vt:lpstr>PowerPoint Presentation</vt:lpstr>
      <vt:lpstr>PowerPoint Presentation</vt:lpstr>
      <vt:lpstr>Agenda</vt:lpstr>
      <vt:lpstr>A worldwide initiative to improve patient outcomes suffering from myocardial infarction </vt:lpstr>
      <vt:lpstr>Choosing a country for the pilot project</vt:lpstr>
      <vt:lpstr>PowerPoint Presentation</vt:lpstr>
      <vt:lpstr>STEMI Care India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Thomas Alexander</dc:creator>
  <cp:lastModifiedBy>Mirzoyev,U  (pgt)</cp:lastModifiedBy>
  <cp:revision>19</cp:revision>
  <dcterms:created xsi:type="dcterms:W3CDTF">2022-10-16T04:12:10Z</dcterms:created>
  <dcterms:modified xsi:type="dcterms:W3CDTF">2022-12-07T13:35:34Z</dcterms:modified>
</cp:coreProperties>
</file>